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embeddedFontLst>
    <p:embeddedFont>
      <p:font typeface="Cabin"/>
      <p:regular r:id="rId26"/>
      <p:bold r:id="rId27"/>
      <p:italic r:id="rId28"/>
      <p:boldItalic r:id="rId29"/>
    </p:embeddedFont>
    <p:embeddedFont>
      <p:font typeface="Open Sans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72">
          <p15:clr>
            <a:srgbClr val="747775"/>
          </p15:clr>
        </p15:guide>
        <p15:guide id="2" orient="horz" pos="391">
          <p15:clr>
            <a:srgbClr val="747775"/>
          </p15:clr>
        </p15:guide>
        <p15:guide id="3" pos="3838">
          <p15:clr>
            <a:srgbClr val="747775"/>
          </p15:clr>
        </p15:guide>
        <p15:guide id="4" pos="4294">
          <p15:clr>
            <a:srgbClr val="747775"/>
          </p15:clr>
        </p15:guide>
        <p15:guide id="5" pos="5373">
          <p15:clr>
            <a:srgbClr val="747775"/>
          </p15:clr>
        </p15:guide>
        <p15:guide id="6" pos="4377">
          <p15:clr>
            <a:srgbClr val="747775"/>
          </p15:clr>
        </p15:guide>
        <p15:guide id="7" pos="4833">
          <p15:clr>
            <a:srgbClr val="747775"/>
          </p15:clr>
        </p15:guide>
        <p15:guide id="8" pos="4916">
          <p15:clr>
            <a:srgbClr val="747775"/>
          </p15:clr>
        </p15:guide>
        <p15:guide id="9" pos="3312">
          <p15:clr>
            <a:srgbClr val="747775"/>
          </p15:clr>
        </p15:guide>
        <p15:guide id="10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72" orient="horz"/>
        <p:guide pos="391" orient="horz"/>
        <p:guide pos="3838"/>
        <p:guide pos="4294"/>
        <p:guide pos="5373"/>
        <p:guide pos="4377"/>
        <p:guide pos="4833"/>
        <p:guide pos="4916"/>
        <p:guide pos="3312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Cabin-regular.fntdata"/><Relationship Id="rId25" Type="http://schemas.openxmlformats.org/officeDocument/2006/relationships/slide" Target="slides/slide20.xml"/><Relationship Id="rId28" Type="http://schemas.openxmlformats.org/officeDocument/2006/relationships/font" Target="fonts/Cabin-italic.fntdata"/><Relationship Id="rId27" Type="http://schemas.openxmlformats.org/officeDocument/2006/relationships/font" Target="fonts/Cabin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Cabin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-bold.fntdata"/><Relationship Id="rId30" Type="http://schemas.openxmlformats.org/officeDocument/2006/relationships/font" Target="fonts/OpenSans-regular.fntdata"/><Relationship Id="rId11" Type="http://schemas.openxmlformats.org/officeDocument/2006/relationships/slide" Target="slides/slide6.xml"/><Relationship Id="rId33" Type="http://schemas.openxmlformats.org/officeDocument/2006/relationships/font" Target="fonts/OpenSans-boldItalic.fntdata"/><Relationship Id="rId10" Type="http://schemas.openxmlformats.org/officeDocument/2006/relationships/slide" Target="slides/slide5.xml"/><Relationship Id="rId32" Type="http://schemas.openxmlformats.org/officeDocument/2006/relationships/font" Target="fonts/OpenSans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3e9f6483e7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3e9f6483e7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3e2b5469d8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3e2b5469d8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2563ae3e7d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2563ae3e7d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3057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003057"/>
                </a:solidFill>
                <a:latin typeface="Open Sans"/>
                <a:ea typeface="Open Sans"/>
                <a:cs typeface="Open Sans"/>
                <a:sym typeface="Open Sans"/>
              </a:rPr>
              <a:t>If it exists in the digital realm, like a google </a:t>
            </a:r>
            <a:br>
              <a:rPr lang="en" sz="1200">
                <a:solidFill>
                  <a:srgbClr val="003057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1200">
                <a:solidFill>
                  <a:srgbClr val="003057"/>
                </a:solidFill>
                <a:latin typeface="Open Sans"/>
                <a:ea typeface="Open Sans"/>
                <a:cs typeface="Open Sans"/>
                <a:sym typeface="Open Sans"/>
              </a:rPr>
              <a:t>doc or presentation, we ask that you </a:t>
            </a:r>
            <a:br>
              <a:rPr lang="en" sz="1200">
                <a:solidFill>
                  <a:srgbClr val="003057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1200">
                <a:solidFill>
                  <a:srgbClr val="003057"/>
                </a:solidFill>
                <a:latin typeface="Open Sans"/>
                <a:ea typeface="Open Sans"/>
                <a:cs typeface="Open Sans"/>
                <a:sym typeface="Open Sans"/>
              </a:rPr>
              <a:t>remove campaign branding at your </a:t>
            </a:r>
            <a:br>
              <a:rPr lang="en" sz="1200">
                <a:solidFill>
                  <a:srgbClr val="003057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1200">
                <a:solidFill>
                  <a:srgbClr val="003057"/>
                </a:solidFill>
                <a:latin typeface="Open Sans"/>
                <a:ea typeface="Open Sans"/>
                <a:cs typeface="Open Sans"/>
                <a:sym typeface="Open Sans"/>
              </a:rPr>
              <a:t>earliest convenience. </a:t>
            </a:r>
            <a:endParaRPr sz="1200">
              <a:solidFill>
                <a:srgbClr val="00305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3057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003057"/>
                </a:solidFill>
                <a:latin typeface="Open Sans"/>
                <a:ea typeface="Open Sans"/>
                <a:cs typeface="Open Sans"/>
                <a:sym typeface="Open Sans"/>
              </a:rPr>
              <a:t>If it’s a new piece developed between </a:t>
            </a:r>
            <a:br>
              <a:rPr lang="en" sz="1200">
                <a:solidFill>
                  <a:srgbClr val="003057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1200">
                <a:solidFill>
                  <a:srgbClr val="003057"/>
                </a:solidFill>
                <a:latin typeface="Open Sans"/>
                <a:ea typeface="Open Sans"/>
                <a:cs typeface="Open Sans"/>
                <a:sym typeface="Open Sans"/>
              </a:rPr>
              <a:t>now and 7/1, we will not be placing campaign branding on it (except in the pilot program </a:t>
            </a:r>
            <a:br>
              <a:rPr lang="en" sz="1200">
                <a:solidFill>
                  <a:srgbClr val="003057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1200">
                <a:solidFill>
                  <a:srgbClr val="003057"/>
                </a:solidFill>
                <a:latin typeface="Open Sans"/>
                <a:ea typeface="Open Sans"/>
                <a:cs typeface="Open Sans"/>
                <a:sym typeface="Open Sans"/>
              </a:rPr>
              <a:t>I mentioned before).</a:t>
            </a:r>
            <a:endParaRPr sz="1200">
              <a:solidFill>
                <a:srgbClr val="00305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3057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003057"/>
                </a:solidFill>
                <a:latin typeface="Open Sans"/>
                <a:ea typeface="Open Sans"/>
                <a:cs typeface="Open Sans"/>
                <a:sym typeface="Open Sans"/>
              </a:rPr>
              <a:t>If it’s a completed piece that’s out in the world, such as the ARP or a video, we will NOT be going back in and changing the branding–these pieces exist as artifacts of their time, and do not need to be updated. </a:t>
            </a:r>
            <a:endParaRPr sz="1200">
              <a:solidFill>
                <a:srgbClr val="00305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3057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003057"/>
                </a:solidFill>
                <a:latin typeface="Open Sans"/>
                <a:ea typeface="Open Sans"/>
                <a:cs typeface="Open Sans"/>
                <a:sym typeface="Open Sans"/>
              </a:rPr>
              <a:t>If you have 500 printed copies of something with campaign branding, you can keep using them until 7/1.</a:t>
            </a:r>
            <a:endParaRPr sz="1200">
              <a:solidFill>
                <a:srgbClr val="404040"/>
              </a:solidFill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3e2b5469d8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3e2b5469d8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ef972d82c7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ef972d82c7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ef972d82c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ef972d82c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ef972d82c7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ef972d82c7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ef972d82c7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ef972d82c7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ef972d82c7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ef972d82c7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ef972d82c7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ef972d82c7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ef972d82c7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ef972d82c7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ef972d82c7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ef972d82c7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ef972d82c7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ef972d82c7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ef972d82c7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ef972d82c7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ef972d82c7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ef972d82c7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ef972d82c7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ef972d82c7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ef972d82c7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ef972d82c7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ef972d82c7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ef972d82c7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ef972d82c7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ef972d82c7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ef972d82c7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3ef972d82c7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6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Relationship Id="rId3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jpg"/><Relationship Id="rId3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jpg"/><Relationship Id="rId3" Type="http://schemas.openxmlformats.org/officeDocument/2006/relationships/image" Target="../media/image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5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5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5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g"/><Relationship Id="rId3" Type="http://schemas.openxmlformats.org/officeDocument/2006/relationships/image" Target="../media/image25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jpg"/><Relationship Id="rId3" Type="http://schemas.openxmlformats.org/officeDocument/2006/relationships/image" Target="../media/image25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5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jpg"/><Relationship Id="rId3" Type="http://schemas.openxmlformats.org/officeDocument/2006/relationships/image" Target="../media/image25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389783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405398" y="26623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grpSp>
        <p:nvGrpSpPr>
          <p:cNvPr id="11" name="Google Shape;11;p2"/>
          <p:cNvGrpSpPr/>
          <p:nvPr/>
        </p:nvGrpSpPr>
        <p:grpSpPr>
          <a:xfrm>
            <a:off x="-10600" y="-10600"/>
            <a:ext cx="98400" cy="5154050"/>
            <a:chOff x="-10600" y="-10600"/>
            <a:chExt cx="98400" cy="5154050"/>
          </a:xfrm>
        </p:grpSpPr>
        <p:sp>
          <p:nvSpPr>
            <p:cNvPr id="12" name="Google Shape;12;p2" title="Decorative"/>
            <p:cNvSpPr/>
            <p:nvPr/>
          </p:nvSpPr>
          <p:spPr>
            <a:xfrm>
              <a:off x="-10600" y="-10600"/>
              <a:ext cx="98400" cy="2577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 title="Decorative"/>
            <p:cNvSpPr/>
            <p:nvPr/>
          </p:nvSpPr>
          <p:spPr>
            <a:xfrm>
              <a:off x="-10600" y="2566450"/>
              <a:ext cx="98400" cy="2577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325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- Berkeley Blue">
  <p:cSld name="SECTION_HEADER_2">
    <p:bg>
      <p:bgPr>
        <a:solidFill>
          <a:schemeClr val="dk2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 title="Decorative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4316575" y="733275"/>
            <a:ext cx="4827448" cy="441022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 txBox="1"/>
          <p:nvPr>
            <p:ph type="ctrTitle"/>
          </p:nvPr>
        </p:nvSpPr>
        <p:spPr>
          <a:xfrm>
            <a:off x="389775" y="2000250"/>
            <a:ext cx="8520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- California Gold">
  <p:cSld name="SECTION_HEADER_2_2">
    <p:bg>
      <p:bgPr>
        <a:solidFill>
          <a:schemeClr val="lt2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 title="Decorative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4316575" y="733275"/>
            <a:ext cx="4827448" cy="441022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/>
          <p:nvPr>
            <p:ph type="ctrTitle"/>
          </p:nvPr>
        </p:nvSpPr>
        <p:spPr>
          <a:xfrm>
            <a:off x="389775" y="2000250"/>
            <a:ext cx="8520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- Founder's Rock">
  <p:cSld name="SECTION_HEADER_2_1">
    <p:bg>
      <p:bgPr>
        <a:solidFill>
          <a:schemeClr val="accent1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5" title="Decorative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4316575" y="733275"/>
            <a:ext cx="4827448" cy="4410223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5"/>
          <p:cNvSpPr txBox="1"/>
          <p:nvPr>
            <p:ph type="ctrTitle"/>
          </p:nvPr>
        </p:nvSpPr>
        <p:spPr>
          <a:xfrm>
            <a:off x="389775" y="2000250"/>
            <a:ext cx="8520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- Soybean">
  <p:cSld name="SECTION_HEADER_2_1_1">
    <p:bg>
      <p:bgPr>
        <a:solidFill>
          <a:schemeClr val="accent6"/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6" title="Decorative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4316575" y="733275"/>
            <a:ext cx="4827448" cy="441022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6"/>
          <p:cNvSpPr txBox="1"/>
          <p:nvPr>
            <p:ph type="ctrTitle"/>
          </p:nvPr>
        </p:nvSpPr>
        <p:spPr>
          <a:xfrm>
            <a:off x="389775" y="2000250"/>
            <a:ext cx="8520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A - Campanile Sunset">
  <p:cSld name="SECTION_HEADER_1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cenic sunset view of the Campanile and the Berkeley campus skyline." id="27" name="Google Shape;27;p7"/>
          <p:cNvPicPr preferRelativeResize="0"/>
          <p:nvPr/>
        </p:nvPicPr>
        <p:blipFill rotWithShape="1">
          <a:blip r:embed="rId2">
            <a:alphaModFix/>
          </a:blip>
          <a:srcRect b="38253" l="0" r="0" t="4900"/>
          <a:stretch/>
        </p:blipFill>
        <p:spPr>
          <a:xfrm>
            <a:off x="0" y="200"/>
            <a:ext cx="9144003" cy="33528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7"/>
          <p:cNvSpPr txBox="1"/>
          <p:nvPr>
            <p:ph type="title"/>
          </p:nvPr>
        </p:nvSpPr>
        <p:spPr>
          <a:xfrm>
            <a:off x="398875" y="2031000"/>
            <a:ext cx="8185200" cy="1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" type="subTitle"/>
          </p:nvPr>
        </p:nvSpPr>
        <p:spPr>
          <a:xfrm>
            <a:off x="406546" y="3455750"/>
            <a:ext cx="7640400" cy="8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30" name="Google Shape;30;p7" title="Horizontal Logo w Text - JETAA Portland.jpg"/>
          <p:cNvPicPr preferRelativeResize="0"/>
          <p:nvPr/>
        </p:nvPicPr>
        <p:blipFill rotWithShape="1">
          <a:blip r:embed="rId3">
            <a:alphaModFix/>
          </a:blip>
          <a:srcRect b="14320" l="0" r="0" t="14328"/>
          <a:stretch/>
        </p:blipFill>
        <p:spPr>
          <a:xfrm>
            <a:off x="7075675" y="4594825"/>
            <a:ext cx="1675776" cy="315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19">
          <p15:clr>
            <a:srgbClr val="E46962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A - Campanile with blossoms">
  <p:cSld name="SECTION_HEADER_1_2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view of the Campanile through blooming cherry trees." id="32" name="Google Shape;32;p8"/>
          <p:cNvPicPr preferRelativeResize="0"/>
          <p:nvPr/>
        </p:nvPicPr>
        <p:blipFill rotWithShape="1">
          <a:blip r:embed="rId2">
            <a:alphaModFix/>
          </a:blip>
          <a:srcRect b="12587" l="0" r="0" t="32398"/>
          <a:stretch/>
        </p:blipFill>
        <p:spPr>
          <a:xfrm>
            <a:off x="0" y="200"/>
            <a:ext cx="9144003" cy="3352802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8"/>
          <p:cNvSpPr txBox="1"/>
          <p:nvPr>
            <p:ph type="title"/>
          </p:nvPr>
        </p:nvSpPr>
        <p:spPr>
          <a:xfrm>
            <a:off x="398875" y="2031000"/>
            <a:ext cx="8185200" cy="1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" type="subTitle"/>
          </p:nvPr>
        </p:nvSpPr>
        <p:spPr>
          <a:xfrm>
            <a:off x="406546" y="3455750"/>
            <a:ext cx="7640400" cy="8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35" name="Google Shape;35;p8" title="UC Berkeley Wordmark"/>
          <p:cNvPicPr preferRelativeResize="0"/>
          <p:nvPr/>
        </p:nvPicPr>
        <p:blipFill rotWithShape="1">
          <a:blip r:embed="rId3">
            <a:alphaModFix/>
          </a:blip>
          <a:srcRect b="0" l="130" r="130" t="0"/>
          <a:stretch/>
        </p:blipFill>
        <p:spPr>
          <a:xfrm>
            <a:off x="7075675" y="4594825"/>
            <a:ext cx="1675776" cy="31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19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A - Campanile with white blossoms">
  <p:cSld name="SECTION_HEADER_1_2_1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view of the Campanile through blooming flowers in the spring." id="37" name="Google Shape;37;p9"/>
          <p:cNvPicPr preferRelativeResize="0"/>
          <p:nvPr/>
        </p:nvPicPr>
        <p:blipFill rotWithShape="1">
          <a:blip r:embed="rId2">
            <a:alphaModFix/>
          </a:blip>
          <a:srcRect b="11862" l="0" r="0" t="33802"/>
          <a:stretch/>
        </p:blipFill>
        <p:spPr>
          <a:xfrm>
            <a:off x="0" y="0"/>
            <a:ext cx="9144003" cy="3352801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9"/>
          <p:cNvSpPr txBox="1"/>
          <p:nvPr>
            <p:ph type="title"/>
          </p:nvPr>
        </p:nvSpPr>
        <p:spPr>
          <a:xfrm>
            <a:off x="398875" y="2031000"/>
            <a:ext cx="8185200" cy="1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406546" y="3455750"/>
            <a:ext cx="7640400" cy="8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40" name="Google Shape;40;p9" title="UC Berkeley Wordmark"/>
          <p:cNvPicPr preferRelativeResize="0"/>
          <p:nvPr/>
        </p:nvPicPr>
        <p:blipFill rotWithShape="1">
          <a:blip r:embed="rId3">
            <a:alphaModFix/>
          </a:blip>
          <a:srcRect b="0" l="130" r="130" t="0"/>
          <a:stretch/>
        </p:blipFill>
        <p:spPr>
          <a:xfrm>
            <a:off x="7075675" y="4594825"/>
            <a:ext cx="1675776" cy="31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19">
          <p15:clr>
            <a:srgbClr val="E46962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A - Sather Gate with pink blossoms">
  <p:cSld name="SECTION_HEADER_1_2_1_1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view of Sather Gate through a blooming flowers." id="42" name="Google Shape;42;p10"/>
          <p:cNvPicPr preferRelativeResize="0"/>
          <p:nvPr/>
        </p:nvPicPr>
        <p:blipFill rotWithShape="1">
          <a:blip r:embed="rId2">
            <a:alphaModFix/>
          </a:blip>
          <a:srcRect b="20122" l="0" r="0" t="24945"/>
          <a:stretch/>
        </p:blipFill>
        <p:spPr>
          <a:xfrm>
            <a:off x="0" y="200"/>
            <a:ext cx="9144003" cy="33528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0"/>
          <p:cNvSpPr txBox="1"/>
          <p:nvPr>
            <p:ph type="title"/>
          </p:nvPr>
        </p:nvSpPr>
        <p:spPr>
          <a:xfrm>
            <a:off x="398875" y="2031000"/>
            <a:ext cx="8185200" cy="1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" type="subTitle"/>
          </p:nvPr>
        </p:nvSpPr>
        <p:spPr>
          <a:xfrm>
            <a:off x="406546" y="3455750"/>
            <a:ext cx="7640400" cy="8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45" name="Google Shape;45;p10" title="UC Berkeley Wordmark"/>
          <p:cNvPicPr preferRelativeResize="0"/>
          <p:nvPr/>
        </p:nvPicPr>
        <p:blipFill rotWithShape="1">
          <a:blip r:embed="rId3">
            <a:alphaModFix/>
          </a:blip>
          <a:srcRect b="0" l="130" r="130" t="0"/>
          <a:stretch/>
        </p:blipFill>
        <p:spPr>
          <a:xfrm>
            <a:off x="7075675" y="4594825"/>
            <a:ext cx="1675776" cy="31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19">
          <p15:clr>
            <a:srgbClr val="E46962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A - Campanile with poppies">
  <p:cSld name="SECTION_HEADER_1_2_1_1_1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view of the Campanile in the distance behind a foreground of bright orange California poppies and lush green trees." id="47" name="Google Shape;47;p11" title="DSC_1847.jpg"/>
          <p:cNvPicPr preferRelativeResize="0"/>
          <p:nvPr/>
        </p:nvPicPr>
        <p:blipFill rotWithShape="1">
          <a:blip r:embed="rId2">
            <a:alphaModFix/>
          </a:blip>
          <a:srcRect b="19127" l="0" r="0" t="25658"/>
          <a:stretch/>
        </p:blipFill>
        <p:spPr>
          <a:xfrm>
            <a:off x="0" y="200"/>
            <a:ext cx="9144005" cy="3352801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11"/>
          <p:cNvSpPr txBox="1"/>
          <p:nvPr>
            <p:ph type="title"/>
          </p:nvPr>
        </p:nvSpPr>
        <p:spPr>
          <a:xfrm>
            <a:off x="398875" y="2031000"/>
            <a:ext cx="8185200" cy="1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" type="subTitle"/>
          </p:nvPr>
        </p:nvSpPr>
        <p:spPr>
          <a:xfrm>
            <a:off x="406546" y="3455750"/>
            <a:ext cx="7640400" cy="8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50" name="Google Shape;50;p11" title="UC Berkeley Wordmark"/>
          <p:cNvPicPr preferRelativeResize="0"/>
          <p:nvPr/>
        </p:nvPicPr>
        <p:blipFill rotWithShape="1">
          <a:blip r:embed="rId3">
            <a:alphaModFix/>
          </a:blip>
          <a:srcRect b="0" l="130" r="130" t="0"/>
          <a:stretch/>
        </p:blipFill>
        <p:spPr>
          <a:xfrm>
            <a:off x="7075675" y="4594825"/>
            <a:ext cx="1675776" cy="31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19">
          <p15:clr>
            <a:srgbClr val="E46962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A - Sather Gate">
  <p:cSld name="SECTION_HEADER_1_1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 up of the Sather Gate." id="52" name="Google Shape;52;p12"/>
          <p:cNvPicPr preferRelativeResize="0"/>
          <p:nvPr/>
        </p:nvPicPr>
        <p:blipFill rotWithShape="1">
          <a:blip r:embed="rId2">
            <a:alphaModFix/>
          </a:blip>
          <a:srcRect b="27510" l="1431" r="5614" t="21166"/>
          <a:stretch/>
        </p:blipFill>
        <p:spPr>
          <a:xfrm>
            <a:off x="0" y="200"/>
            <a:ext cx="9144003" cy="3352801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2"/>
          <p:cNvSpPr/>
          <p:nvPr/>
        </p:nvSpPr>
        <p:spPr>
          <a:xfrm>
            <a:off x="0" y="1633250"/>
            <a:ext cx="9144000" cy="17094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000000">
                  <a:alpha val="36078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2"/>
          <p:cNvSpPr txBox="1"/>
          <p:nvPr>
            <p:ph type="title"/>
          </p:nvPr>
        </p:nvSpPr>
        <p:spPr>
          <a:xfrm>
            <a:off x="398875" y="2031000"/>
            <a:ext cx="8185200" cy="1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1" type="subTitle"/>
          </p:nvPr>
        </p:nvSpPr>
        <p:spPr>
          <a:xfrm>
            <a:off x="406546" y="3455750"/>
            <a:ext cx="7640400" cy="8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56" name="Google Shape;56;p12" title="UC Berkeley Wordmark"/>
          <p:cNvPicPr preferRelativeResize="0"/>
          <p:nvPr/>
        </p:nvPicPr>
        <p:blipFill rotWithShape="1">
          <a:blip r:embed="rId3">
            <a:alphaModFix/>
          </a:blip>
          <a:srcRect b="0" l="130" r="130" t="0"/>
          <a:stretch/>
        </p:blipFill>
        <p:spPr>
          <a:xfrm>
            <a:off x="7075675" y="4594825"/>
            <a:ext cx="1675776" cy="31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19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A - Rally Comm">
  <p:cSld name="SECTION_HEADER_1_1_2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ally Committee marching through the Sather Gate on their way to the homecoming football game." id="58" name="Google Shape;58;p13"/>
          <p:cNvPicPr preferRelativeResize="0"/>
          <p:nvPr/>
        </p:nvPicPr>
        <p:blipFill rotWithShape="1">
          <a:blip r:embed="rId2">
            <a:alphaModFix/>
          </a:blip>
          <a:srcRect b="18229" l="0" r="10362" t="32276"/>
          <a:stretch/>
        </p:blipFill>
        <p:spPr>
          <a:xfrm>
            <a:off x="0" y="200"/>
            <a:ext cx="9144003" cy="3352801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/>
          <p:nvPr/>
        </p:nvSpPr>
        <p:spPr>
          <a:xfrm>
            <a:off x="0" y="1633250"/>
            <a:ext cx="9144000" cy="17094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000000">
                  <a:alpha val="36078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 txBox="1"/>
          <p:nvPr>
            <p:ph type="title"/>
          </p:nvPr>
        </p:nvSpPr>
        <p:spPr>
          <a:xfrm>
            <a:off x="398875" y="2031000"/>
            <a:ext cx="8185200" cy="1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13"/>
          <p:cNvSpPr txBox="1"/>
          <p:nvPr>
            <p:ph idx="1" type="subTitle"/>
          </p:nvPr>
        </p:nvSpPr>
        <p:spPr>
          <a:xfrm>
            <a:off x="406546" y="3455750"/>
            <a:ext cx="7640400" cy="8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62" name="Google Shape;62;p13" title="UC Berkeley Wordmark"/>
          <p:cNvPicPr preferRelativeResize="0"/>
          <p:nvPr/>
        </p:nvPicPr>
        <p:blipFill rotWithShape="1">
          <a:blip r:embed="rId3">
            <a:alphaModFix/>
          </a:blip>
          <a:srcRect b="0" l="130" r="130" t="0"/>
          <a:stretch/>
        </p:blipFill>
        <p:spPr>
          <a:xfrm>
            <a:off x="7075675" y="4594825"/>
            <a:ext cx="1675776" cy="31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19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A - Oski">
  <p:cSld name="SECTION_HEADER_1_1_1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ski and two student smiling." id="64" name="Google Shape;64;p14"/>
          <p:cNvPicPr preferRelativeResize="0"/>
          <p:nvPr/>
        </p:nvPicPr>
        <p:blipFill rotWithShape="1">
          <a:blip r:embed="rId2">
            <a:alphaModFix/>
          </a:blip>
          <a:srcRect b="27865" l="0" r="0" t="15116"/>
          <a:stretch/>
        </p:blipFill>
        <p:spPr>
          <a:xfrm>
            <a:off x="0" y="200"/>
            <a:ext cx="9144003" cy="3352802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/>
          <p:nvPr/>
        </p:nvSpPr>
        <p:spPr>
          <a:xfrm>
            <a:off x="0" y="1633250"/>
            <a:ext cx="9144000" cy="17094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000000">
                  <a:alpha val="36078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 txBox="1"/>
          <p:nvPr>
            <p:ph type="title"/>
          </p:nvPr>
        </p:nvSpPr>
        <p:spPr>
          <a:xfrm>
            <a:off x="398875" y="2031000"/>
            <a:ext cx="8185200" cy="1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4"/>
          <p:cNvSpPr txBox="1"/>
          <p:nvPr>
            <p:ph idx="1" type="subTitle"/>
          </p:nvPr>
        </p:nvSpPr>
        <p:spPr>
          <a:xfrm>
            <a:off x="406546" y="3455750"/>
            <a:ext cx="7640400" cy="8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68" name="Google Shape;68;p14" title="UC Berkeley Wordmark"/>
          <p:cNvPicPr preferRelativeResize="0"/>
          <p:nvPr/>
        </p:nvPicPr>
        <p:blipFill rotWithShape="1">
          <a:blip r:embed="rId3">
            <a:alphaModFix/>
          </a:blip>
          <a:srcRect b="0" l="130" r="130" t="0"/>
          <a:stretch/>
        </p:blipFill>
        <p:spPr>
          <a:xfrm>
            <a:off x="7075675" y="4594825"/>
            <a:ext cx="1675776" cy="31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19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A - Blank">
  <p:cSld name="SECTION_HEADER_1_1_1_1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/>
          <p:nvPr>
            <p:ph idx="2" type="pic"/>
          </p:nvPr>
        </p:nvSpPr>
        <p:spPr>
          <a:xfrm>
            <a:off x="-11800" y="-13525"/>
            <a:ext cx="9144000" cy="335610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15" title="decorative"/>
          <p:cNvSpPr/>
          <p:nvPr/>
        </p:nvSpPr>
        <p:spPr>
          <a:xfrm>
            <a:off x="0" y="1633250"/>
            <a:ext cx="9144000" cy="17094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000000">
                  <a:alpha val="36078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 txBox="1"/>
          <p:nvPr>
            <p:ph type="title"/>
          </p:nvPr>
        </p:nvSpPr>
        <p:spPr>
          <a:xfrm>
            <a:off x="398875" y="2031000"/>
            <a:ext cx="8185200" cy="1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15"/>
          <p:cNvSpPr txBox="1"/>
          <p:nvPr>
            <p:ph idx="1" type="subTitle"/>
          </p:nvPr>
        </p:nvSpPr>
        <p:spPr>
          <a:xfrm>
            <a:off x="406546" y="3455750"/>
            <a:ext cx="7640400" cy="8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74" name="Google Shape;74;p15" title="UC Berkeley Wordmark"/>
          <p:cNvPicPr preferRelativeResize="0"/>
          <p:nvPr/>
        </p:nvPicPr>
        <p:blipFill rotWithShape="1">
          <a:blip r:embed="rId2">
            <a:alphaModFix/>
          </a:blip>
          <a:srcRect b="0" l="130" r="130" t="0"/>
          <a:stretch/>
        </p:blipFill>
        <p:spPr>
          <a:xfrm>
            <a:off x="7075675" y="4594825"/>
            <a:ext cx="1675776" cy="31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19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B - Campanile">
  <p:cSld name="SECTION_HEADER_1_1_1_1_1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oogle Shape;76;p16"/>
          <p:cNvGrpSpPr/>
          <p:nvPr/>
        </p:nvGrpSpPr>
        <p:grpSpPr>
          <a:xfrm>
            <a:off x="0" y="0"/>
            <a:ext cx="9144075" cy="5143500"/>
            <a:chOff x="0" y="0"/>
            <a:chExt cx="9144075" cy="5143500"/>
          </a:xfrm>
        </p:grpSpPr>
        <p:sp>
          <p:nvSpPr>
            <p:cNvPr id="77" name="Google Shape;77;p16" title="Decorative"/>
            <p:cNvSpPr/>
            <p:nvPr/>
          </p:nvSpPr>
          <p:spPr>
            <a:xfrm>
              <a:off x="0" y="0"/>
              <a:ext cx="6417600" cy="5143500"/>
            </a:xfrm>
            <a:prstGeom prst="rect">
              <a:avLst/>
            </a:pr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6" title="Decorative"/>
            <p:cNvSpPr/>
            <p:nvPr/>
          </p:nvSpPr>
          <p:spPr>
            <a:xfrm>
              <a:off x="6417675" y="0"/>
              <a:ext cx="2726400" cy="51435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6" title="Decorative"/>
            <p:cNvSpPr/>
            <p:nvPr/>
          </p:nvSpPr>
          <p:spPr>
            <a:xfrm>
              <a:off x="200850" y="210900"/>
              <a:ext cx="8742300" cy="4721700"/>
            </a:xfrm>
            <a:prstGeom prst="rect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" name="Google Shape;80;p16"/>
          <p:cNvSpPr txBox="1"/>
          <p:nvPr>
            <p:ph type="title"/>
          </p:nvPr>
        </p:nvSpPr>
        <p:spPr>
          <a:xfrm>
            <a:off x="398875" y="2122060"/>
            <a:ext cx="3801600" cy="1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" type="subTitle"/>
          </p:nvPr>
        </p:nvSpPr>
        <p:spPr>
          <a:xfrm>
            <a:off x="406548" y="3398325"/>
            <a:ext cx="3972600" cy="8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A view of the Campanile through golden gingko trees. " id="82" name="Google Shape;82;p16"/>
          <p:cNvPicPr preferRelativeResize="0"/>
          <p:nvPr/>
        </p:nvPicPr>
        <p:blipFill rotWithShape="1">
          <a:blip r:embed="rId2">
            <a:alphaModFix/>
          </a:blip>
          <a:srcRect b="19988" l="40851" r="31641" t="40997"/>
          <a:stretch/>
        </p:blipFill>
        <p:spPr>
          <a:xfrm>
            <a:off x="4438700" y="540625"/>
            <a:ext cx="3972675" cy="4123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 title="UC Berkeley Wordmark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000" y="593775"/>
            <a:ext cx="1675776" cy="31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19">
          <p15:clr>
            <a:srgbClr val="E46962"/>
          </p15:clr>
        </p15:guide>
        <p15:guide id="2" orient="horz" pos="341">
          <p15:clr>
            <a:srgbClr val="E46962"/>
          </p15:clr>
        </p15:guide>
        <p15:guide id="3" pos="320">
          <p15:clr>
            <a:srgbClr val="E46962"/>
          </p15:clr>
        </p15:guide>
        <p15:guide id="4" pos="319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B - Library">
  <p:cSld name="SECTION_HEADER_1_1_1_1_1_1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17"/>
          <p:cNvGrpSpPr/>
          <p:nvPr/>
        </p:nvGrpSpPr>
        <p:grpSpPr>
          <a:xfrm>
            <a:off x="0" y="0"/>
            <a:ext cx="9144075" cy="5143500"/>
            <a:chOff x="0" y="0"/>
            <a:chExt cx="9144075" cy="5143500"/>
          </a:xfrm>
        </p:grpSpPr>
        <p:sp>
          <p:nvSpPr>
            <p:cNvPr id="86" name="Google Shape;86;p17" title="Decorative"/>
            <p:cNvSpPr/>
            <p:nvPr/>
          </p:nvSpPr>
          <p:spPr>
            <a:xfrm>
              <a:off x="0" y="0"/>
              <a:ext cx="6417600" cy="5143500"/>
            </a:xfrm>
            <a:prstGeom prst="rect">
              <a:avLst/>
            </a:pr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7" title="Decorative"/>
            <p:cNvSpPr/>
            <p:nvPr/>
          </p:nvSpPr>
          <p:spPr>
            <a:xfrm>
              <a:off x="6417675" y="0"/>
              <a:ext cx="2726400" cy="51435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7" title="Decorative"/>
            <p:cNvSpPr/>
            <p:nvPr/>
          </p:nvSpPr>
          <p:spPr>
            <a:xfrm>
              <a:off x="200850" y="210900"/>
              <a:ext cx="8742300" cy="4721700"/>
            </a:xfrm>
            <a:prstGeom prst="rect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17"/>
          <p:cNvSpPr txBox="1"/>
          <p:nvPr>
            <p:ph type="title"/>
          </p:nvPr>
        </p:nvSpPr>
        <p:spPr>
          <a:xfrm>
            <a:off x="398875" y="2122060"/>
            <a:ext cx="3801600" cy="1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17"/>
          <p:cNvSpPr txBox="1"/>
          <p:nvPr>
            <p:ph idx="1" type="subTitle"/>
          </p:nvPr>
        </p:nvSpPr>
        <p:spPr>
          <a:xfrm>
            <a:off x="406548" y="3398325"/>
            <a:ext cx="3972600" cy="8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A student walking through the doe Library." id="91" name="Google Shape;91;p17"/>
          <p:cNvPicPr preferRelativeResize="0"/>
          <p:nvPr/>
        </p:nvPicPr>
        <p:blipFill rotWithShape="1">
          <a:blip r:embed="rId2">
            <a:alphaModFix/>
          </a:blip>
          <a:srcRect b="23673" l="33251" r="41135" t="35812"/>
          <a:stretch/>
        </p:blipFill>
        <p:spPr>
          <a:xfrm>
            <a:off x="4438700" y="540625"/>
            <a:ext cx="3972598" cy="412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 title="UC Berkeley Wordmark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000" y="593775"/>
            <a:ext cx="1675776" cy="31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19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B - Drum">
  <p:cSld name="SECTION_HEADER_1_1_1_1_1_1_1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oogle Shape;94;p18"/>
          <p:cNvGrpSpPr/>
          <p:nvPr/>
        </p:nvGrpSpPr>
        <p:grpSpPr>
          <a:xfrm>
            <a:off x="0" y="0"/>
            <a:ext cx="9144075" cy="5143500"/>
            <a:chOff x="0" y="0"/>
            <a:chExt cx="9144075" cy="5143500"/>
          </a:xfrm>
        </p:grpSpPr>
        <p:sp>
          <p:nvSpPr>
            <p:cNvPr id="95" name="Google Shape;95;p18" title="Decorative"/>
            <p:cNvSpPr/>
            <p:nvPr/>
          </p:nvSpPr>
          <p:spPr>
            <a:xfrm>
              <a:off x="0" y="0"/>
              <a:ext cx="6417600" cy="5143500"/>
            </a:xfrm>
            <a:prstGeom prst="rect">
              <a:avLst/>
            </a:pr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8" title="Decorative"/>
            <p:cNvSpPr/>
            <p:nvPr/>
          </p:nvSpPr>
          <p:spPr>
            <a:xfrm>
              <a:off x="6417675" y="0"/>
              <a:ext cx="2726400" cy="51435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8" title="Decorative"/>
            <p:cNvSpPr/>
            <p:nvPr/>
          </p:nvSpPr>
          <p:spPr>
            <a:xfrm>
              <a:off x="200850" y="210900"/>
              <a:ext cx="8742300" cy="4721700"/>
            </a:xfrm>
            <a:prstGeom prst="rect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8" name="Google Shape;98;p18"/>
          <p:cNvSpPr txBox="1"/>
          <p:nvPr>
            <p:ph type="title"/>
          </p:nvPr>
        </p:nvSpPr>
        <p:spPr>
          <a:xfrm>
            <a:off x="398875" y="2122060"/>
            <a:ext cx="3801600" cy="1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8"/>
          <p:cNvSpPr txBox="1"/>
          <p:nvPr>
            <p:ph idx="1" type="subTitle"/>
          </p:nvPr>
        </p:nvSpPr>
        <p:spPr>
          <a:xfrm>
            <a:off x="406548" y="3398325"/>
            <a:ext cx="3972600" cy="8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A close-up of a bass drum of the Cal Band." id="100" name="Google Shape;100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38700" y="540625"/>
            <a:ext cx="3972600" cy="4123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8" title="UC Berkeley Wordmark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000" y="593775"/>
            <a:ext cx="1675776" cy="31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19">
          <p15:clr>
            <a:srgbClr val="E46962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B - Students">
  <p:cSld name="SECTION_HEADER_1_1_1_1_1_1_1_1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19"/>
          <p:cNvGrpSpPr/>
          <p:nvPr/>
        </p:nvGrpSpPr>
        <p:grpSpPr>
          <a:xfrm>
            <a:off x="0" y="0"/>
            <a:ext cx="9144075" cy="5143500"/>
            <a:chOff x="0" y="0"/>
            <a:chExt cx="9144075" cy="5143500"/>
          </a:xfrm>
        </p:grpSpPr>
        <p:sp>
          <p:nvSpPr>
            <p:cNvPr id="104" name="Google Shape;104;p19" title="Decorative"/>
            <p:cNvSpPr/>
            <p:nvPr/>
          </p:nvSpPr>
          <p:spPr>
            <a:xfrm>
              <a:off x="0" y="0"/>
              <a:ext cx="6417600" cy="5143500"/>
            </a:xfrm>
            <a:prstGeom prst="rect">
              <a:avLst/>
            </a:pr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9" title="Decorative"/>
            <p:cNvSpPr/>
            <p:nvPr/>
          </p:nvSpPr>
          <p:spPr>
            <a:xfrm>
              <a:off x="6417675" y="0"/>
              <a:ext cx="2726400" cy="51435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9" title="Decorative"/>
            <p:cNvSpPr/>
            <p:nvPr/>
          </p:nvSpPr>
          <p:spPr>
            <a:xfrm>
              <a:off x="200850" y="210900"/>
              <a:ext cx="8742300" cy="4721700"/>
            </a:xfrm>
            <a:prstGeom prst="rect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7" name="Google Shape;107;p19"/>
          <p:cNvSpPr txBox="1"/>
          <p:nvPr>
            <p:ph type="title"/>
          </p:nvPr>
        </p:nvSpPr>
        <p:spPr>
          <a:xfrm>
            <a:off x="398875" y="2122060"/>
            <a:ext cx="3801600" cy="1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8" name="Google Shape;108;p19"/>
          <p:cNvSpPr txBox="1"/>
          <p:nvPr>
            <p:ph idx="1" type="subTitle"/>
          </p:nvPr>
        </p:nvSpPr>
        <p:spPr>
          <a:xfrm>
            <a:off x="406548" y="3398325"/>
            <a:ext cx="3972600" cy="8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Three students walking through the Sather Gate." id="109" name="Google Shape;109;p19"/>
          <p:cNvPicPr preferRelativeResize="0"/>
          <p:nvPr/>
        </p:nvPicPr>
        <p:blipFill rotWithShape="1">
          <a:blip r:embed="rId2">
            <a:alphaModFix/>
          </a:blip>
          <a:srcRect b="0" l="14818" r="21203" t="1623"/>
          <a:stretch/>
        </p:blipFill>
        <p:spPr>
          <a:xfrm>
            <a:off x="4438700" y="540625"/>
            <a:ext cx="3972675" cy="4123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9" title="UC Berkeley Wordmark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000" y="593775"/>
            <a:ext cx="1675776" cy="31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19">
          <p15:clr>
            <a:srgbClr val="E46962"/>
          </p15:clr>
        </p15:guide>
        <p15:guide id="2" orient="horz" pos="341">
          <p15:clr>
            <a:srgbClr val="E46962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B - Blank">
  <p:cSld name="SECTION_HEADER_1_1_1_1_1_1_1_1_1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oogle Shape;112;p20"/>
          <p:cNvGrpSpPr/>
          <p:nvPr/>
        </p:nvGrpSpPr>
        <p:grpSpPr>
          <a:xfrm>
            <a:off x="0" y="0"/>
            <a:ext cx="9144075" cy="5143500"/>
            <a:chOff x="0" y="0"/>
            <a:chExt cx="9144075" cy="5143500"/>
          </a:xfrm>
        </p:grpSpPr>
        <p:sp>
          <p:nvSpPr>
            <p:cNvPr id="113" name="Google Shape;113;p20" title="Decorative"/>
            <p:cNvSpPr/>
            <p:nvPr/>
          </p:nvSpPr>
          <p:spPr>
            <a:xfrm>
              <a:off x="0" y="0"/>
              <a:ext cx="6417600" cy="5143500"/>
            </a:xfrm>
            <a:prstGeom prst="rect">
              <a:avLst/>
            </a:pr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20" title="Decorative"/>
            <p:cNvSpPr/>
            <p:nvPr/>
          </p:nvSpPr>
          <p:spPr>
            <a:xfrm>
              <a:off x="6417675" y="0"/>
              <a:ext cx="2726400" cy="51435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20" title="Decorative"/>
            <p:cNvSpPr/>
            <p:nvPr/>
          </p:nvSpPr>
          <p:spPr>
            <a:xfrm>
              <a:off x="200850" y="210900"/>
              <a:ext cx="8742300" cy="4721700"/>
            </a:xfrm>
            <a:prstGeom prst="rect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6" name="Google Shape;116;p20"/>
          <p:cNvSpPr/>
          <p:nvPr>
            <p:ph idx="2" type="pic"/>
          </p:nvPr>
        </p:nvSpPr>
        <p:spPr>
          <a:xfrm>
            <a:off x="4440838" y="540325"/>
            <a:ext cx="3968400" cy="4123800"/>
          </a:xfrm>
          <a:prstGeom prst="rect">
            <a:avLst/>
          </a:prstGeom>
          <a:noFill/>
          <a:ln>
            <a:noFill/>
          </a:ln>
        </p:spPr>
      </p:sp>
      <p:sp>
        <p:nvSpPr>
          <p:cNvPr id="117" name="Google Shape;117;p20"/>
          <p:cNvSpPr txBox="1"/>
          <p:nvPr>
            <p:ph type="title"/>
          </p:nvPr>
        </p:nvSpPr>
        <p:spPr>
          <a:xfrm>
            <a:off x="398875" y="2122060"/>
            <a:ext cx="3801600" cy="1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8" name="Google Shape;118;p20"/>
          <p:cNvSpPr txBox="1"/>
          <p:nvPr>
            <p:ph idx="1" type="subTitle"/>
          </p:nvPr>
        </p:nvSpPr>
        <p:spPr>
          <a:xfrm>
            <a:off x="406548" y="3398325"/>
            <a:ext cx="3972600" cy="8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19" name="Google Shape;119;p20" title="UC Berkeley Wordmark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8000" y="593775"/>
            <a:ext cx="1675776" cy="31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19">
          <p15:clr>
            <a:srgbClr val="E46962"/>
          </p15:clr>
        </p15:guide>
        <p15:guide id="2" orient="horz" pos="341">
          <p15:clr>
            <a:srgbClr val="E46962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2" name="Google Shape;122;p21"/>
          <p:cNvSpPr txBox="1"/>
          <p:nvPr>
            <p:ph idx="1" type="body"/>
          </p:nvPr>
        </p:nvSpPr>
        <p:spPr>
          <a:xfrm>
            <a:off x="311694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123" name="Google Shape;123;p21"/>
          <p:cNvGrpSpPr/>
          <p:nvPr/>
        </p:nvGrpSpPr>
        <p:grpSpPr>
          <a:xfrm>
            <a:off x="-10600" y="-10600"/>
            <a:ext cx="98400" cy="5154050"/>
            <a:chOff x="-10600" y="-10600"/>
            <a:chExt cx="98400" cy="5154050"/>
          </a:xfrm>
        </p:grpSpPr>
        <p:sp>
          <p:nvSpPr>
            <p:cNvPr id="124" name="Google Shape;124;p21" title="Decorative"/>
            <p:cNvSpPr/>
            <p:nvPr/>
          </p:nvSpPr>
          <p:spPr>
            <a:xfrm>
              <a:off x="-10600" y="-10600"/>
              <a:ext cx="98400" cy="2577000"/>
            </a:xfrm>
            <a:prstGeom prst="rect">
              <a:avLst/>
            </a:prstGeom>
            <a:solidFill>
              <a:srgbClr val="FDB5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21" title="Decorative"/>
            <p:cNvSpPr/>
            <p:nvPr/>
          </p:nvSpPr>
          <p:spPr>
            <a:xfrm>
              <a:off x="-10600" y="2566450"/>
              <a:ext cx="98400" cy="2577000"/>
            </a:xfrm>
            <a:prstGeom prst="rect">
              <a:avLst/>
            </a:prstGeom>
            <a:solidFill>
              <a:srgbClr val="0032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259">
          <p15:clr>
            <a:srgbClr val="E46962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 Photo">
  <p:cSld name="TITLE_AND_BODY_2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oogle Shape;127;p22"/>
          <p:cNvGrpSpPr/>
          <p:nvPr/>
        </p:nvGrpSpPr>
        <p:grpSpPr>
          <a:xfrm>
            <a:off x="-10600" y="-10600"/>
            <a:ext cx="98400" cy="5154050"/>
            <a:chOff x="-10600" y="-10600"/>
            <a:chExt cx="98400" cy="5154050"/>
          </a:xfrm>
        </p:grpSpPr>
        <p:sp>
          <p:nvSpPr>
            <p:cNvPr id="128" name="Google Shape;128;p22" title="Decorative"/>
            <p:cNvSpPr/>
            <p:nvPr/>
          </p:nvSpPr>
          <p:spPr>
            <a:xfrm>
              <a:off x="-10600" y="-10600"/>
              <a:ext cx="98400" cy="2577000"/>
            </a:xfrm>
            <a:prstGeom prst="rect">
              <a:avLst/>
            </a:prstGeom>
            <a:solidFill>
              <a:srgbClr val="FDB5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22" title="Decorative"/>
            <p:cNvSpPr/>
            <p:nvPr/>
          </p:nvSpPr>
          <p:spPr>
            <a:xfrm>
              <a:off x="-10600" y="2566450"/>
              <a:ext cx="98400" cy="2577000"/>
            </a:xfrm>
            <a:prstGeom prst="rect">
              <a:avLst/>
            </a:prstGeom>
            <a:solidFill>
              <a:srgbClr val="0032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0" name="Google Shape;13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1" name="Google Shape;131;p22"/>
          <p:cNvSpPr txBox="1"/>
          <p:nvPr>
            <p:ph idx="1" type="body"/>
          </p:nvPr>
        </p:nvSpPr>
        <p:spPr>
          <a:xfrm>
            <a:off x="311706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2" name="Google Shape;132;p22"/>
          <p:cNvSpPr/>
          <p:nvPr>
            <p:ph idx="2" type="pic"/>
          </p:nvPr>
        </p:nvSpPr>
        <p:spPr>
          <a:xfrm>
            <a:off x="5577475" y="1144500"/>
            <a:ext cx="2567100" cy="2854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4 Photos">
  <p:cSld name="TITLE_AND_BODY_2_2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oogle Shape;134;p23"/>
          <p:cNvGrpSpPr/>
          <p:nvPr/>
        </p:nvGrpSpPr>
        <p:grpSpPr>
          <a:xfrm>
            <a:off x="-10600" y="-10600"/>
            <a:ext cx="98400" cy="5154050"/>
            <a:chOff x="-10600" y="-10600"/>
            <a:chExt cx="98400" cy="5154050"/>
          </a:xfrm>
        </p:grpSpPr>
        <p:sp>
          <p:nvSpPr>
            <p:cNvPr id="135" name="Google Shape;135;p23" title="Decorative"/>
            <p:cNvSpPr/>
            <p:nvPr/>
          </p:nvSpPr>
          <p:spPr>
            <a:xfrm>
              <a:off x="-10600" y="-10600"/>
              <a:ext cx="98400" cy="2577000"/>
            </a:xfrm>
            <a:prstGeom prst="rect">
              <a:avLst/>
            </a:prstGeom>
            <a:solidFill>
              <a:srgbClr val="FDB5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23" title="Decorative"/>
            <p:cNvSpPr/>
            <p:nvPr/>
          </p:nvSpPr>
          <p:spPr>
            <a:xfrm>
              <a:off x="-10600" y="2566450"/>
              <a:ext cx="98400" cy="2577000"/>
            </a:xfrm>
            <a:prstGeom prst="rect">
              <a:avLst/>
            </a:prstGeom>
            <a:solidFill>
              <a:srgbClr val="0032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7" name="Google Shape;137;p23"/>
          <p:cNvSpPr txBox="1"/>
          <p:nvPr>
            <p:ph type="title"/>
          </p:nvPr>
        </p:nvSpPr>
        <p:spPr>
          <a:xfrm>
            <a:off x="311700" y="445025"/>
            <a:ext cx="426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8" name="Google Shape;138;p23"/>
          <p:cNvSpPr txBox="1"/>
          <p:nvPr>
            <p:ph idx="1" type="body"/>
          </p:nvPr>
        </p:nvSpPr>
        <p:spPr>
          <a:xfrm>
            <a:off x="219456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9" name="Google Shape;139;p23"/>
          <p:cNvSpPr/>
          <p:nvPr>
            <p:ph idx="2" type="pic"/>
          </p:nvPr>
        </p:nvSpPr>
        <p:spPr>
          <a:xfrm>
            <a:off x="4788300" y="562588"/>
            <a:ext cx="1963500" cy="196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p23"/>
          <p:cNvSpPr/>
          <p:nvPr>
            <p:ph idx="3" type="pic"/>
          </p:nvPr>
        </p:nvSpPr>
        <p:spPr>
          <a:xfrm>
            <a:off x="6868800" y="562588"/>
            <a:ext cx="1963500" cy="196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3"/>
          <p:cNvSpPr/>
          <p:nvPr>
            <p:ph idx="4" type="pic"/>
          </p:nvPr>
        </p:nvSpPr>
        <p:spPr>
          <a:xfrm>
            <a:off x="4788300" y="2617413"/>
            <a:ext cx="1963500" cy="196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2" name="Google Shape;142;p23"/>
          <p:cNvSpPr/>
          <p:nvPr>
            <p:ph idx="5" type="pic"/>
          </p:nvPr>
        </p:nvSpPr>
        <p:spPr>
          <a:xfrm>
            <a:off x="6868800" y="2617413"/>
            <a:ext cx="1963500" cy="196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E46962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2 Photos">
  <p:cSld name="TITLE_AND_BODY_2_1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24"/>
          <p:cNvGrpSpPr/>
          <p:nvPr/>
        </p:nvGrpSpPr>
        <p:grpSpPr>
          <a:xfrm>
            <a:off x="-10600" y="-10600"/>
            <a:ext cx="98400" cy="5154050"/>
            <a:chOff x="-10600" y="-10600"/>
            <a:chExt cx="98400" cy="5154050"/>
          </a:xfrm>
        </p:grpSpPr>
        <p:sp>
          <p:nvSpPr>
            <p:cNvPr id="145" name="Google Shape;145;p24" title="Decorative"/>
            <p:cNvSpPr/>
            <p:nvPr/>
          </p:nvSpPr>
          <p:spPr>
            <a:xfrm>
              <a:off x="-10600" y="-10600"/>
              <a:ext cx="98400" cy="2577000"/>
            </a:xfrm>
            <a:prstGeom prst="rect">
              <a:avLst/>
            </a:prstGeom>
            <a:solidFill>
              <a:srgbClr val="FDB5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24" title="Decorative"/>
            <p:cNvSpPr/>
            <p:nvPr/>
          </p:nvSpPr>
          <p:spPr>
            <a:xfrm>
              <a:off x="-10600" y="2566450"/>
              <a:ext cx="98400" cy="2577000"/>
            </a:xfrm>
            <a:prstGeom prst="rect">
              <a:avLst/>
            </a:prstGeom>
            <a:solidFill>
              <a:srgbClr val="0032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7" name="Google Shape;147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24"/>
          <p:cNvSpPr/>
          <p:nvPr>
            <p:ph idx="2" type="pic"/>
          </p:nvPr>
        </p:nvSpPr>
        <p:spPr>
          <a:xfrm>
            <a:off x="432152" y="1285775"/>
            <a:ext cx="4041600" cy="2348700"/>
          </a:xfrm>
          <a:prstGeom prst="rect">
            <a:avLst/>
          </a:prstGeom>
          <a:noFill/>
          <a:ln>
            <a:noFill/>
          </a:ln>
        </p:spPr>
      </p:sp>
      <p:sp>
        <p:nvSpPr>
          <p:cNvPr id="149" name="Google Shape;149;p24"/>
          <p:cNvSpPr/>
          <p:nvPr>
            <p:ph idx="3" type="pic"/>
          </p:nvPr>
        </p:nvSpPr>
        <p:spPr>
          <a:xfrm>
            <a:off x="4670248" y="1285775"/>
            <a:ext cx="4041600" cy="2348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E46962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3 Photos">
  <p:cSld name="TITLE_AND_BODY_2_1_1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25"/>
          <p:cNvGrpSpPr/>
          <p:nvPr/>
        </p:nvGrpSpPr>
        <p:grpSpPr>
          <a:xfrm>
            <a:off x="-10600" y="-10600"/>
            <a:ext cx="98400" cy="5154050"/>
            <a:chOff x="-10600" y="-10600"/>
            <a:chExt cx="98400" cy="5154050"/>
          </a:xfrm>
        </p:grpSpPr>
        <p:sp>
          <p:nvSpPr>
            <p:cNvPr id="152" name="Google Shape;152;p25" title="Decorative"/>
            <p:cNvSpPr/>
            <p:nvPr/>
          </p:nvSpPr>
          <p:spPr>
            <a:xfrm>
              <a:off x="-10600" y="-10600"/>
              <a:ext cx="98400" cy="2577000"/>
            </a:xfrm>
            <a:prstGeom prst="rect">
              <a:avLst/>
            </a:prstGeom>
            <a:solidFill>
              <a:srgbClr val="FDB5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25" title="Decorative"/>
            <p:cNvSpPr/>
            <p:nvPr/>
          </p:nvSpPr>
          <p:spPr>
            <a:xfrm>
              <a:off x="-10600" y="2566450"/>
              <a:ext cx="98400" cy="2577000"/>
            </a:xfrm>
            <a:prstGeom prst="rect">
              <a:avLst/>
            </a:prstGeom>
            <a:solidFill>
              <a:srgbClr val="0032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4" name="Google Shape;15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5" name="Google Shape;155;p25"/>
          <p:cNvSpPr/>
          <p:nvPr>
            <p:ph idx="2" type="pic"/>
          </p:nvPr>
        </p:nvSpPr>
        <p:spPr>
          <a:xfrm>
            <a:off x="432150" y="1285775"/>
            <a:ext cx="2682600" cy="1912200"/>
          </a:xfrm>
          <a:prstGeom prst="rect">
            <a:avLst/>
          </a:prstGeom>
          <a:noFill/>
          <a:ln>
            <a:noFill/>
          </a:ln>
        </p:spPr>
      </p:sp>
      <p:sp>
        <p:nvSpPr>
          <p:cNvPr id="156" name="Google Shape;156;p25"/>
          <p:cNvSpPr/>
          <p:nvPr>
            <p:ph idx="3" type="pic"/>
          </p:nvPr>
        </p:nvSpPr>
        <p:spPr>
          <a:xfrm>
            <a:off x="3230635" y="1285775"/>
            <a:ext cx="2682600" cy="1912200"/>
          </a:xfrm>
          <a:prstGeom prst="rect">
            <a:avLst/>
          </a:prstGeom>
          <a:noFill/>
          <a:ln>
            <a:noFill/>
          </a:ln>
        </p:spPr>
      </p:sp>
      <p:sp>
        <p:nvSpPr>
          <p:cNvPr id="157" name="Google Shape;157;p25"/>
          <p:cNvSpPr/>
          <p:nvPr>
            <p:ph idx="4" type="pic"/>
          </p:nvPr>
        </p:nvSpPr>
        <p:spPr>
          <a:xfrm>
            <a:off x="6029120" y="1285775"/>
            <a:ext cx="2682600" cy="1912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E46962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Half Photo">
  <p:cSld name="TITLE_AND_BODY_1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oogle Shape;159;p26"/>
          <p:cNvGrpSpPr/>
          <p:nvPr/>
        </p:nvGrpSpPr>
        <p:grpSpPr>
          <a:xfrm>
            <a:off x="-10600" y="-10600"/>
            <a:ext cx="98400" cy="5154050"/>
            <a:chOff x="-10600" y="-10600"/>
            <a:chExt cx="98400" cy="5154050"/>
          </a:xfrm>
        </p:grpSpPr>
        <p:sp>
          <p:nvSpPr>
            <p:cNvPr id="160" name="Google Shape;160;p26" title="Decorative"/>
            <p:cNvSpPr/>
            <p:nvPr/>
          </p:nvSpPr>
          <p:spPr>
            <a:xfrm>
              <a:off x="-10600" y="-10600"/>
              <a:ext cx="98400" cy="2577000"/>
            </a:xfrm>
            <a:prstGeom prst="rect">
              <a:avLst/>
            </a:prstGeom>
            <a:solidFill>
              <a:srgbClr val="FDB5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26" title="Decorative"/>
            <p:cNvSpPr/>
            <p:nvPr/>
          </p:nvSpPr>
          <p:spPr>
            <a:xfrm>
              <a:off x="-10600" y="2566450"/>
              <a:ext cx="98400" cy="2577000"/>
            </a:xfrm>
            <a:prstGeom prst="rect">
              <a:avLst/>
            </a:prstGeom>
            <a:solidFill>
              <a:srgbClr val="0032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2" name="Google Shape;162;p26"/>
          <p:cNvSpPr txBox="1"/>
          <p:nvPr>
            <p:ph type="title"/>
          </p:nvPr>
        </p:nvSpPr>
        <p:spPr>
          <a:xfrm>
            <a:off x="311700" y="445025"/>
            <a:ext cx="417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3" name="Google Shape;163;p26"/>
          <p:cNvSpPr txBox="1"/>
          <p:nvPr>
            <p:ph idx="1" type="body"/>
          </p:nvPr>
        </p:nvSpPr>
        <p:spPr>
          <a:xfrm>
            <a:off x="310906" y="1152475"/>
            <a:ext cx="4038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4" name="Google Shape;164;p26"/>
          <p:cNvSpPr/>
          <p:nvPr>
            <p:ph idx="2" type="pic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263">
          <p15:clr>
            <a:srgbClr val="E46962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oogle Shape;166;p27"/>
          <p:cNvGrpSpPr/>
          <p:nvPr/>
        </p:nvGrpSpPr>
        <p:grpSpPr>
          <a:xfrm>
            <a:off x="-10600" y="-10600"/>
            <a:ext cx="98400" cy="5154050"/>
            <a:chOff x="-10600" y="-10600"/>
            <a:chExt cx="98400" cy="5154050"/>
          </a:xfrm>
        </p:grpSpPr>
        <p:sp>
          <p:nvSpPr>
            <p:cNvPr id="167" name="Google Shape;167;p27" title="Decorative"/>
            <p:cNvSpPr/>
            <p:nvPr/>
          </p:nvSpPr>
          <p:spPr>
            <a:xfrm>
              <a:off x="-10600" y="-10600"/>
              <a:ext cx="98400" cy="2577000"/>
            </a:xfrm>
            <a:prstGeom prst="rect">
              <a:avLst/>
            </a:prstGeom>
            <a:solidFill>
              <a:srgbClr val="FDB5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27" title="Decorative"/>
            <p:cNvSpPr/>
            <p:nvPr/>
          </p:nvSpPr>
          <p:spPr>
            <a:xfrm>
              <a:off x="-10600" y="2566450"/>
              <a:ext cx="98400" cy="2577000"/>
            </a:xfrm>
            <a:prstGeom prst="rect">
              <a:avLst/>
            </a:prstGeom>
            <a:solidFill>
              <a:srgbClr val="0032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9" name="Google Shape;169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" name="Google Shape;170;p27"/>
          <p:cNvSpPr txBox="1"/>
          <p:nvPr>
            <p:ph idx="1" type="body"/>
          </p:nvPr>
        </p:nvSpPr>
        <p:spPr>
          <a:xfrm>
            <a:off x="311702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>
                <a:solidFill>
                  <a:schemeClr val="dk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1" name="Google Shape;171;p2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>
                <a:solidFill>
                  <a:schemeClr val="dk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56">
          <p15:clr>
            <a:srgbClr val="E46962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28"/>
          <p:cNvGrpSpPr/>
          <p:nvPr/>
        </p:nvGrpSpPr>
        <p:grpSpPr>
          <a:xfrm>
            <a:off x="-10600" y="-10600"/>
            <a:ext cx="98400" cy="5154050"/>
            <a:chOff x="-10600" y="-10600"/>
            <a:chExt cx="98400" cy="5154050"/>
          </a:xfrm>
        </p:grpSpPr>
        <p:sp>
          <p:nvSpPr>
            <p:cNvPr id="174" name="Google Shape;174;p28" title="Decorative"/>
            <p:cNvSpPr/>
            <p:nvPr/>
          </p:nvSpPr>
          <p:spPr>
            <a:xfrm>
              <a:off x="-10600" y="-10600"/>
              <a:ext cx="98400" cy="2577000"/>
            </a:xfrm>
            <a:prstGeom prst="rect">
              <a:avLst/>
            </a:prstGeom>
            <a:solidFill>
              <a:srgbClr val="FDB5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28" title="Decorative"/>
            <p:cNvSpPr/>
            <p:nvPr/>
          </p:nvSpPr>
          <p:spPr>
            <a:xfrm>
              <a:off x="-10600" y="2566450"/>
              <a:ext cx="98400" cy="2577000"/>
            </a:xfrm>
            <a:prstGeom prst="rect">
              <a:avLst/>
            </a:prstGeom>
            <a:solidFill>
              <a:srgbClr val="0032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6" name="Google Shape;176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e Column">
  <p:cSld name="ONE_COLUMN_TEXT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29"/>
          <p:cNvGrpSpPr/>
          <p:nvPr/>
        </p:nvGrpSpPr>
        <p:grpSpPr>
          <a:xfrm>
            <a:off x="-10600" y="-10600"/>
            <a:ext cx="98400" cy="5154050"/>
            <a:chOff x="-10600" y="-10600"/>
            <a:chExt cx="98400" cy="5154050"/>
          </a:xfrm>
        </p:grpSpPr>
        <p:sp>
          <p:nvSpPr>
            <p:cNvPr id="179" name="Google Shape;179;p29" title="Decorative"/>
            <p:cNvSpPr/>
            <p:nvPr/>
          </p:nvSpPr>
          <p:spPr>
            <a:xfrm>
              <a:off x="-10600" y="-10600"/>
              <a:ext cx="98400" cy="2577000"/>
            </a:xfrm>
            <a:prstGeom prst="rect">
              <a:avLst/>
            </a:prstGeom>
            <a:solidFill>
              <a:srgbClr val="FDB5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29" title="Decorative"/>
            <p:cNvSpPr/>
            <p:nvPr/>
          </p:nvSpPr>
          <p:spPr>
            <a:xfrm>
              <a:off x="-10600" y="2566450"/>
              <a:ext cx="98400" cy="2577000"/>
            </a:xfrm>
            <a:prstGeom prst="rect">
              <a:avLst/>
            </a:prstGeom>
            <a:solidFill>
              <a:srgbClr val="0032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1" name="Google Shape;181;p29"/>
          <p:cNvSpPr txBox="1"/>
          <p:nvPr>
            <p:ph type="title"/>
          </p:nvPr>
        </p:nvSpPr>
        <p:spPr>
          <a:xfrm>
            <a:off x="311700" y="555600"/>
            <a:ext cx="4335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82" name="Google Shape;182;p29"/>
          <p:cNvSpPr txBox="1"/>
          <p:nvPr>
            <p:ph idx="1" type="body"/>
          </p:nvPr>
        </p:nvSpPr>
        <p:spPr>
          <a:xfrm>
            <a:off x="311701" y="1389600"/>
            <a:ext cx="43905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63">
          <p15:clr>
            <a:srgbClr val="E46962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Bar" type="blank">
  <p:cSld name="BLANK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30"/>
          <p:cNvGrpSpPr/>
          <p:nvPr/>
        </p:nvGrpSpPr>
        <p:grpSpPr>
          <a:xfrm>
            <a:off x="-10600" y="-10600"/>
            <a:ext cx="98400" cy="5154050"/>
            <a:chOff x="-10600" y="-10600"/>
            <a:chExt cx="98400" cy="5154050"/>
          </a:xfrm>
        </p:grpSpPr>
        <p:sp>
          <p:nvSpPr>
            <p:cNvPr id="185" name="Google Shape;185;p30" title="Decorative"/>
            <p:cNvSpPr/>
            <p:nvPr/>
          </p:nvSpPr>
          <p:spPr>
            <a:xfrm>
              <a:off x="-10600" y="-10600"/>
              <a:ext cx="98400" cy="2577000"/>
            </a:xfrm>
            <a:prstGeom prst="rect">
              <a:avLst/>
            </a:prstGeom>
            <a:solidFill>
              <a:srgbClr val="FDB5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30" title="Decorative"/>
            <p:cNvSpPr/>
            <p:nvPr/>
          </p:nvSpPr>
          <p:spPr>
            <a:xfrm>
              <a:off x="-10600" y="2566450"/>
              <a:ext cx="98400" cy="2577000"/>
            </a:xfrm>
            <a:prstGeom prst="rect">
              <a:avLst/>
            </a:prstGeom>
            <a:solidFill>
              <a:srgbClr val="0032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1"/>
          <p:cNvSpPr txBox="1"/>
          <p:nvPr>
            <p:ph type="title"/>
          </p:nvPr>
        </p:nvSpPr>
        <p:spPr>
          <a:xfrm>
            <a:off x="457200" y="958056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B515"/>
              </a:buClr>
              <a:buSzPts val="4200"/>
              <a:buFont typeface="Cabin"/>
              <a:buNone/>
              <a:defRPr i="0" sz="4200" u="none" cap="none" strike="noStrike">
                <a:solidFill>
                  <a:srgbClr val="FDB515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/>
        </p:txBody>
      </p:sp>
      <p:sp>
        <p:nvSpPr>
          <p:cNvPr id="189" name="Google Shape;189;p31"/>
          <p:cNvSpPr txBox="1"/>
          <p:nvPr>
            <p:ph idx="1" type="body"/>
          </p:nvPr>
        </p:nvSpPr>
        <p:spPr>
          <a:xfrm>
            <a:off x="457200" y="1841104"/>
            <a:ext cx="8229600" cy="18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marR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bin"/>
              <a:buChar char="•"/>
              <a:defRPr i="0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342900" lvl="1" marL="914400" marR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bin"/>
              <a:buChar char="–"/>
              <a:defRPr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330200" lvl="2" marL="1371600" marR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bin"/>
              <a:buChar char="•"/>
              <a:defRPr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317500" lvl="3" marL="1828800" marR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bin"/>
              <a:buChar char="–"/>
              <a:defRPr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304800" lvl="4" marL="2286000" marR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bin"/>
              <a:buChar char="»"/>
              <a:defRPr i="0" sz="12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355600" lvl="5" marL="2743200" marR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theme" Target="../theme/theme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b="1" sz="2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17056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63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jpg"/><Relationship Id="rId4" Type="http://schemas.openxmlformats.org/officeDocument/2006/relationships/image" Target="../media/image19.png"/><Relationship Id="rId5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7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www.thelearningzone.com.au/learning-models-blog/the-learning-zone" TargetMode="External"/><Relationship Id="rId4" Type="http://schemas.openxmlformats.org/officeDocument/2006/relationships/hyperlink" Target="https://www.youtube.com/watch?v=vUEbauDwVAE" TargetMode="External"/><Relationship Id="rId5" Type="http://schemas.openxmlformats.org/officeDocument/2006/relationships/hyperlink" Target="https://greatergood.berkeley.edu/article/item/why_do_we_feel_awe" TargetMode="External"/><Relationship Id="rId6" Type="http://schemas.openxmlformats.org/officeDocument/2006/relationships/hyperlink" Target="https://is.muni.cz/el/cus/jaro2014/CZS50/46507652/Lecture10/10_2_Conversational_Ballgames.pdf" TargetMode="External"/><Relationship Id="rId7" Type="http://schemas.openxmlformats.org/officeDocument/2006/relationships/hyperlink" Target="https://geerthofstede.com/culture-geert-hofstede-gert-jan-hofstede/6d-model-of-national-culture/" TargetMode="External"/><Relationship Id="rId8" Type="http://schemas.openxmlformats.org/officeDocument/2006/relationships/hyperlink" Target="https://www.researchgate.net/figure/Hofstede-Model-Comparative-Analysis-Japan-and-the-US-18_fig1_376887837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2"/>
          <p:cNvSpPr txBox="1"/>
          <p:nvPr>
            <p:ph type="title"/>
          </p:nvPr>
        </p:nvSpPr>
        <p:spPr>
          <a:xfrm>
            <a:off x="398875" y="2031000"/>
            <a:ext cx="8185200" cy="1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40"/>
              <a:t>Cultural Mindset: </a:t>
            </a:r>
            <a:endParaRPr sz="364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40"/>
              <a:t>Strategies for Thriving in Japan</a:t>
            </a:r>
            <a:endParaRPr/>
          </a:p>
        </p:txBody>
      </p:sp>
      <p:sp>
        <p:nvSpPr>
          <p:cNvPr id="195" name="Google Shape;195;p32"/>
          <p:cNvSpPr txBox="1"/>
          <p:nvPr>
            <p:ph idx="1" type="subTitle"/>
          </p:nvPr>
        </p:nvSpPr>
        <p:spPr>
          <a:xfrm>
            <a:off x="406546" y="3455750"/>
            <a:ext cx="7640400" cy="8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/>
              <a:t>Emily N. | June 24, 2026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3"/>
          <p:cNvSpPr txBox="1"/>
          <p:nvPr>
            <p:ph type="title"/>
          </p:nvPr>
        </p:nvSpPr>
        <p:spPr>
          <a:xfrm>
            <a:off x="311700" y="445025"/>
            <a:ext cx="417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Purpose &amp; Frameworks</a:t>
            </a:r>
            <a:endParaRPr/>
          </a:p>
        </p:txBody>
      </p:sp>
      <p:sp>
        <p:nvSpPr>
          <p:cNvPr id="201" name="Google Shape;201;p33"/>
          <p:cNvSpPr txBox="1"/>
          <p:nvPr>
            <p:ph idx="1" type="body"/>
          </p:nvPr>
        </p:nvSpPr>
        <p:spPr>
          <a:xfrm>
            <a:off x="310906" y="1152475"/>
            <a:ext cx="4038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lang="en" sz="1400">
                <a:solidFill>
                  <a:srgbClr val="404040"/>
                </a:solidFill>
              </a:rPr>
              <a:t>Learn mental tools and strategies for navigating Japan (or any new environment)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lang="en" sz="1400">
                <a:solidFill>
                  <a:srgbClr val="404040"/>
                </a:solidFill>
              </a:rPr>
              <a:t>Challenge by Choice / The Learning Zone Model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404040"/>
              </a:buClr>
              <a:buSzPts val="1400"/>
              <a:buChar char="●"/>
            </a:pPr>
            <a:r>
              <a:rPr lang="en" sz="1400">
                <a:solidFill>
                  <a:srgbClr val="404040"/>
                </a:solidFill>
              </a:rPr>
              <a:t>Culture Shock Curve</a:t>
            </a:r>
            <a:endParaRPr/>
          </a:p>
        </p:txBody>
      </p:sp>
      <p:pic>
        <p:nvPicPr>
          <p:cNvPr id="202" name="Google Shape;202;p33" title="Onsen mountain.jp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6667" r="16667" t="0"/>
          <a:stretch/>
        </p:blipFill>
        <p:spPr>
          <a:xfrm>
            <a:off x="4572000" y="0"/>
            <a:ext cx="4572001" cy="51435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4"/>
          <p:cNvSpPr txBox="1"/>
          <p:nvPr>
            <p:ph type="title"/>
          </p:nvPr>
        </p:nvSpPr>
        <p:spPr>
          <a:xfrm>
            <a:off x="311700" y="445025"/>
            <a:ext cx="417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Jikoshoukai/About Me</a:t>
            </a:r>
            <a:endParaRPr/>
          </a:p>
        </p:txBody>
      </p:sp>
      <p:sp>
        <p:nvSpPr>
          <p:cNvPr id="208" name="Google Shape;208;p34"/>
          <p:cNvSpPr txBox="1"/>
          <p:nvPr>
            <p:ph idx="1" type="body"/>
          </p:nvPr>
        </p:nvSpPr>
        <p:spPr>
          <a:xfrm>
            <a:off x="219456" y="1313050"/>
            <a:ext cx="4038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300"/>
              </a:spcBef>
              <a:spcAft>
                <a:spcPts val="0"/>
              </a:spcAft>
              <a:buClr>
                <a:srgbClr val="003057"/>
              </a:buClr>
              <a:buSzPts val="1200"/>
              <a:buChar char="●"/>
            </a:pPr>
            <a:r>
              <a:rPr lang="en" sz="1200">
                <a:solidFill>
                  <a:srgbClr val="003057"/>
                </a:solidFill>
              </a:rPr>
              <a:t>Fukuoka (Kyushu) 2004-2007</a:t>
            </a:r>
            <a:endParaRPr sz="1200">
              <a:solidFill>
                <a:srgbClr val="003057"/>
              </a:solidFill>
            </a:endParaRPr>
          </a:p>
          <a:p>
            <a:pPr indent="-304800" lvl="0" marL="457200" rtl="0" algn="l">
              <a:spcBef>
                <a:spcPts val="300"/>
              </a:spcBef>
              <a:spcAft>
                <a:spcPts val="0"/>
              </a:spcAft>
              <a:buClr>
                <a:srgbClr val="003057"/>
              </a:buClr>
              <a:buSzPts val="1200"/>
              <a:buChar char="●"/>
            </a:pPr>
            <a:r>
              <a:rPr lang="en" sz="1200">
                <a:solidFill>
                  <a:srgbClr val="003057"/>
                </a:solidFill>
              </a:rPr>
              <a:t>Small rural city (pop 30,000)</a:t>
            </a:r>
            <a:endParaRPr sz="1200">
              <a:solidFill>
                <a:srgbClr val="003057"/>
              </a:solidFill>
            </a:endParaRPr>
          </a:p>
          <a:p>
            <a:pPr indent="-304800" lvl="0" marL="457200" rtl="0" algn="l">
              <a:spcBef>
                <a:spcPts val="300"/>
              </a:spcBef>
              <a:spcAft>
                <a:spcPts val="0"/>
              </a:spcAft>
              <a:buClr>
                <a:srgbClr val="003057"/>
              </a:buClr>
              <a:buSzPts val="1200"/>
              <a:buChar char="●"/>
            </a:pPr>
            <a:r>
              <a:rPr lang="en" sz="1200">
                <a:solidFill>
                  <a:srgbClr val="003057"/>
                </a:solidFill>
              </a:rPr>
              <a:t>My JET approach: A leap of faith—with support </a:t>
            </a:r>
            <a:endParaRPr sz="1200">
              <a:solidFill>
                <a:srgbClr val="003057"/>
              </a:solidFill>
            </a:endParaRPr>
          </a:p>
          <a:p>
            <a:pPr indent="-304800" lvl="0" marL="457200" rtl="0" algn="l">
              <a:spcBef>
                <a:spcPts val="300"/>
              </a:spcBef>
              <a:spcAft>
                <a:spcPts val="300"/>
              </a:spcAft>
              <a:buClr>
                <a:srgbClr val="003057"/>
              </a:buClr>
              <a:buSzPts val="1200"/>
              <a:buChar char="●"/>
            </a:pPr>
            <a:r>
              <a:rPr lang="en" sz="1200">
                <a:solidFill>
                  <a:srgbClr val="003057"/>
                </a:solidFill>
              </a:rPr>
              <a:t>Currently international program manager at a large university, involved in local JETAA chapter</a:t>
            </a:r>
            <a:endParaRPr sz="1200">
              <a:solidFill>
                <a:srgbClr val="003057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Four JET objectives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14" name="Google Shape;214;p35"/>
          <p:cNvSpPr txBox="1"/>
          <p:nvPr/>
        </p:nvSpPr>
        <p:spPr>
          <a:xfrm>
            <a:off x="1882575" y="4283325"/>
            <a:ext cx="5378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800"/>
              </a:spcBef>
              <a:spcAft>
                <a:spcPts val="800"/>
              </a:spcAft>
              <a:buNone/>
            </a:pPr>
            <a:r>
              <a:rPr lang="en">
                <a:solidFill>
                  <a:srgbClr val="404040"/>
                </a:solidFill>
              </a:rPr>
              <a:t>Translation: People-to-people diplomacy through English instruction in public schools. Change—by way of exchange.</a:t>
            </a:r>
            <a:endParaRPr/>
          </a:p>
        </p:txBody>
      </p:sp>
      <p:pic>
        <p:nvPicPr>
          <p:cNvPr id="215" name="Google Shape;215;p35" title="Screenshot 2026-06-23 202442.pn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387" l="0" r="0" t="397"/>
          <a:stretch/>
        </p:blipFill>
        <p:spPr>
          <a:xfrm>
            <a:off x="1882587" y="1017725"/>
            <a:ext cx="5378819" cy="3125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Change can be rough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221" name="Google Shape;22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6988" y="1170125"/>
            <a:ext cx="4310024" cy="2960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7"/>
          <p:cNvSpPr txBox="1"/>
          <p:nvPr>
            <p:ph type="title"/>
          </p:nvPr>
        </p:nvSpPr>
        <p:spPr>
          <a:xfrm>
            <a:off x="311700" y="445025"/>
            <a:ext cx="417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Challenge by Choice</a:t>
            </a:r>
            <a:endParaRPr/>
          </a:p>
        </p:txBody>
      </p:sp>
      <p:sp>
        <p:nvSpPr>
          <p:cNvPr id="227" name="Google Shape;227;p37"/>
          <p:cNvSpPr txBox="1"/>
          <p:nvPr>
            <p:ph idx="1" type="body"/>
          </p:nvPr>
        </p:nvSpPr>
        <p:spPr>
          <a:xfrm>
            <a:off x="310906" y="1152475"/>
            <a:ext cx="4038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lang="en" sz="1400">
                <a:solidFill>
                  <a:srgbClr val="404040"/>
                </a:solidFill>
              </a:rPr>
              <a:t>You have agency in your experience!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lang="en" sz="1400">
                <a:solidFill>
                  <a:srgbClr val="404040"/>
                </a:solidFill>
              </a:rPr>
              <a:t>Choose your level of involvement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lang="en" sz="1400">
                <a:solidFill>
                  <a:srgbClr val="404040"/>
                </a:solidFill>
              </a:rPr>
              <a:t>Adjust your degree of difficulty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lang="en" sz="1400">
                <a:solidFill>
                  <a:srgbClr val="404040"/>
                </a:solidFill>
              </a:rPr>
              <a:t>Measure growth against yourself, not others</a:t>
            </a:r>
            <a:endParaRPr sz="1400">
              <a:solidFill>
                <a:srgbClr val="40404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40404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400">
                <a:solidFill>
                  <a:srgbClr val="404040"/>
                </a:solidFill>
              </a:rPr>
              <a:t>You’ve chosen to challenge yourself by going on JET. Congratulations!</a:t>
            </a:r>
            <a:endParaRPr sz="1400">
              <a:solidFill>
                <a:srgbClr val="404040"/>
              </a:solidFill>
            </a:endParaRPr>
          </a:p>
        </p:txBody>
      </p:sp>
      <p:pic>
        <p:nvPicPr>
          <p:cNvPr id="228" name="Google Shape;228;p37" title="696162007_8a8fb1138e_b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8906" y="887888"/>
            <a:ext cx="4490294" cy="3367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8"/>
          <p:cNvSpPr txBox="1"/>
          <p:nvPr>
            <p:ph type="title"/>
          </p:nvPr>
        </p:nvSpPr>
        <p:spPr>
          <a:xfrm>
            <a:off x="311700" y="445025"/>
            <a:ext cx="417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Learning Zone Model</a:t>
            </a:r>
            <a:endParaRPr/>
          </a:p>
        </p:txBody>
      </p:sp>
      <p:sp>
        <p:nvSpPr>
          <p:cNvPr id="234" name="Google Shape;234;p38"/>
          <p:cNvSpPr txBox="1"/>
          <p:nvPr>
            <p:ph idx="1" type="body"/>
          </p:nvPr>
        </p:nvSpPr>
        <p:spPr>
          <a:xfrm>
            <a:off x="310906" y="1152475"/>
            <a:ext cx="4038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Who or what makes your Comfort Zone comfortable?</a:t>
            </a:r>
            <a:endParaRPr b="1"/>
          </a:p>
        </p:txBody>
      </p:sp>
      <p:pic>
        <p:nvPicPr>
          <p:cNvPr id="235" name="Google Shape;235;p38" title="Learning Zone.jp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523" r="4302" t="-4822"/>
          <a:stretch/>
        </p:blipFill>
        <p:spPr>
          <a:xfrm>
            <a:off x="4572000" y="0"/>
            <a:ext cx="4572001" cy="514350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9"/>
          <p:cNvSpPr txBox="1"/>
          <p:nvPr>
            <p:ph type="title"/>
          </p:nvPr>
        </p:nvSpPr>
        <p:spPr>
          <a:xfrm>
            <a:off x="311700" y="445025"/>
            <a:ext cx="417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Learning Zone Model</a:t>
            </a:r>
            <a:endParaRPr/>
          </a:p>
        </p:txBody>
      </p:sp>
      <p:sp>
        <p:nvSpPr>
          <p:cNvPr id="241" name="Google Shape;241;p39"/>
          <p:cNvSpPr txBox="1"/>
          <p:nvPr>
            <p:ph idx="1" type="body"/>
          </p:nvPr>
        </p:nvSpPr>
        <p:spPr>
          <a:xfrm>
            <a:off x="310906" y="1152475"/>
            <a:ext cx="4038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Who or what makes your Comfort Zone comfortable?</a:t>
            </a:r>
            <a:endParaRPr b="1"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lang="en" sz="1400">
                <a:solidFill>
                  <a:srgbClr val="404040"/>
                </a:solidFill>
              </a:rPr>
              <a:t>Familiar people and communities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lang="en" sz="1400">
                <a:solidFill>
                  <a:srgbClr val="404040"/>
                </a:solidFill>
              </a:rPr>
              <a:t>Your home culture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lang="en" sz="1400">
                <a:solidFill>
                  <a:srgbClr val="404040"/>
                </a:solidFill>
              </a:rPr>
              <a:t>Your physical home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lang="en" sz="1400">
                <a:solidFill>
                  <a:srgbClr val="404040"/>
                </a:solidFill>
              </a:rPr>
              <a:t>Foods 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lang="en" sz="1400">
                <a:solidFill>
                  <a:srgbClr val="404040"/>
                </a:solidFill>
              </a:rPr>
              <a:t>Amenities and services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lang="en" sz="1400">
                <a:solidFill>
                  <a:srgbClr val="404040"/>
                </a:solidFill>
              </a:rPr>
              <a:t>Language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404040"/>
              </a:buClr>
              <a:buSzPts val="1400"/>
              <a:buChar char="●"/>
            </a:pPr>
            <a:r>
              <a:rPr lang="en" sz="1400">
                <a:solidFill>
                  <a:srgbClr val="404040"/>
                </a:solidFill>
              </a:rPr>
              <a:t>Knowing what to expect and how things work</a:t>
            </a:r>
            <a:endParaRPr sz="1400">
              <a:solidFill>
                <a:srgbClr val="404040"/>
              </a:solidFill>
            </a:endParaRPr>
          </a:p>
        </p:txBody>
      </p:sp>
      <p:pic>
        <p:nvPicPr>
          <p:cNvPr id="242" name="Google Shape;242;p39" title="Learning Zone.jp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523" r="4302" t="-4822"/>
          <a:stretch/>
        </p:blipFill>
        <p:spPr>
          <a:xfrm>
            <a:off x="4572000" y="0"/>
            <a:ext cx="4572001" cy="514350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0"/>
          <p:cNvSpPr txBox="1"/>
          <p:nvPr>
            <p:ph type="title"/>
          </p:nvPr>
        </p:nvSpPr>
        <p:spPr>
          <a:xfrm>
            <a:off x="311700" y="445025"/>
            <a:ext cx="417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Learning Zone Model</a:t>
            </a:r>
            <a:endParaRPr/>
          </a:p>
        </p:txBody>
      </p:sp>
      <p:sp>
        <p:nvSpPr>
          <p:cNvPr id="248" name="Google Shape;248;p40"/>
          <p:cNvSpPr txBox="1"/>
          <p:nvPr>
            <p:ph idx="1" type="body"/>
          </p:nvPr>
        </p:nvSpPr>
        <p:spPr>
          <a:xfrm>
            <a:off x="310906" y="1152475"/>
            <a:ext cx="4038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Think of a time when you went out of your Comfort Zone. What made it uncomfortable?</a:t>
            </a:r>
            <a:endParaRPr b="1"/>
          </a:p>
        </p:txBody>
      </p:sp>
      <p:pic>
        <p:nvPicPr>
          <p:cNvPr id="249" name="Google Shape;249;p40" title="Learning Zone.jp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523" r="4302" t="-4822"/>
          <a:stretch/>
        </p:blipFill>
        <p:spPr>
          <a:xfrm>
            <a:off x="4572000" y="0"/>
            <a:ext cx="4572001" cy="514350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1"/>
          <p:cNvSpPr txBox="1"/>
          <p:nvPr>
            <p:ph type="title"/>
          </p:nvPr>
        </p:nvSpPr>
        <p:spPr>
          <a:xfrm>
            <a:off x="311700" y="445025"/>
            <a:ext cx="417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Learning Zone Model</a:t>
            </a:r>
            <a:endParaRPr/>
          </a:p>
        </p:txBody>
      </p:sp>
      <p:sp>
        <p:nvSpPr>
          <p:cNvPr id="255" name="Google Shape;255;p41"/>
          <p:cNvSpPr txBox="1"/>
          <p:nvPr>
            <p:ph idx="1" type="body"/>
          </p:nvPr>
        </p:nvSpPr>
        <p:spPr>
          <a:xfrm>
            <a:off x="310906" y="1152475"/>
            <a:ext cx="4038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Think of a time when you went out of your Comfort Zone. What made it uncomfortable?</a:t>
            </a:r>
            <a:endParaRPr b="1"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lang="en" sz="1400">
                <a:solidFill>
                  <a:srgbClr val="404040"/>
                </a:solidFill>
              </a:rPr>
              <a:t>Uncertainty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lang="en" sz="1400">
                <a:solidFill>
                  <a:srgbClr val="404040"/>
                </a:solidFill>
              </a:rPr>
              <a:t>A lot of new info to process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lang="en" sz="1400">
                <a:solidFill>
                  <a:srgbClr val="404040"/>
                </a:solidFill>
              </a:rPr>
              <a:t>Stress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404040"/>
              </a:buClr>
              <a:buSzPts val="1400"/>
              <a:buChar char="●"/>
            </a:pPr>
            <a:r>
              <a:rPr lang="en" sz="1400">
                <a:solidFill>
                  <a:srgbClr val="404040"/>
                </a:solidFill>
              </a:rPr>
              <a:t>Heightened risk of failure</a:t>
            </a:r>
            <a:endParaRPr sz="1400">
              <a:solidFill>
                <a:srgbClr val="404040"/>
              </a:solidFill>
            </a:endParaRPr>
          </a:p>
        </p:txBody>
      </p:sp>
      <p:pic>
        <p:nvPicPr>
          <p:cNvPr id="256" name="Google Shape;256;p41" title="Learning Zone.jp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523" r="4302" t="-4822"/>
          <a:stretch/>
        </p:blipFill>
        <p:spPr>
          <a:xfrm>
            <a:off x="4572000" y="0"/>
            <a:ext cx="4572001" cy="514350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2"/>
          <p:cNvSpPr txBox="1"/>
          <p:nvPr>
            <p:ph type="title"/>
          </p:nvPr>
        </p:nvSpPr>
        <p:spPr>
          <a:xfrm>
            <a:off x="311700" y="445025"/>
            <a:ext cx="417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Learning Zone Model</a:t>
            </a:r>
            <a:endParaRPr/>
          </a:p>
        </p:txBody>
      </p:sp>
      <p:sp>
        <p:nvSpPr>
          <p:cNvPr id="262" name="Google Shape;262;p42"/>
          <p:cNvSpPr txBox="1"/>
          <p:nvPr>
            <p:ph idx="1" type="body"/>
          </p:nvPr>
        </p:nvSpPr>
        <p:spPr>
          <a:xfrm>
            <a:off x="310906" y="1152475"/>
            <a:ext cx="4038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Comfort Zone:</a:t>
            </a:r>
            <a:r>
              <a:rPr lang="en" sz="1400">
                <a:solidFill>
                  <a:srgbClr val="404040"/>
                </a:solidFill>
              </a:rPr>
              <a:t> Routine, minimal challenge, high-functioning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Learning Zone:</a:t>
            </a:r>
            <a:r>
              <a:rPr lang="en" sz="1400">
                <a:solidFill>
                  <a:srgbClr val="404040"/>
                </a:solidFill>
              </a:rPr>
              <a:t> A place of calculated risk, skill development, confidence building, and productive friction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The Panic Zone:</a:t>
            </a:r>
            <a:r>
              <a:rPr lang="en" sz="1400">
                <a:solidFill>
                  <a:srgbClr val="404040"/>
                </a:solidFill>
              </a:rPr>
              <a:t> High stress, overwhelming unknowns, "why did I come here?"</a:t>
            </a:r>
            <a:endParaRPr sz="1400">
              <a:solidFill>
                <a:srgbClr val="404040"/>
              </a:solidFill>
            </a:endParaRPr>
          </a:p>
        </p:txBody>
      </p:sp>
      <p:pic>
        <p:nvPicPr>
          <p:cNvPr id="263" name="Google Shape;263;p42" title="Learning Zone.jp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523" r="4302" t="-4822"/>
          <a:stretch/>
        </p:blipFill>
        <p:spPr>
          <a:xfrm>
            <a:off x="4572000" y="0"/>
            <a:ext cx="4572001" cy="514350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3"/>
          <p:cNvSpPr txBox="1"/>
          <p:nvPr>
            <p:ph type="title"/>
          </p:nvPr>
        </p:nvSpPr>
        <p:spPr>
          <a:xfrm>
            <a:off x="311700" y="445025"/>
            <a:ext cx="417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Navigating the Zones</a:t>
            </a:r>
            <a:endParaRPr/>
          </a:p>
        </p:txBody>
      </p:sp>
      <p:sp>
        <p:nvSpPr>
          <p:cNvPr id="269" name="Google Shape;269;p43"/>
          <p:cNvSpPr txBox="1"/>
          <p:nvPr>
            <p:ph idx="1" type="body"/>
          </p:nvPr>
        </p:nvSpPr>
        <p:spPr>
          <a:xfrm>
            <a:off x="310906" y="1152475"/>
            <a:ext cx="4038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Starting Over: </a:t>
            </a:r>
            <a:r>
              <a:rPr lang="en" sz="1400">
                <a:solidFill>
                  <a:srgbClr val="404040"/>
                </a:solidFill>
              </a:rPr>
              <a:t>Expect to feel infantilized (e.g., language barriers, daily tasks)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Embrace the Journey: </a:t>
            </a:r>
            <a:r>
              <a:rPr lang="en" sz="1400">
                <a:solidFill>
                  <a:srgbClr val="404040"/>
                </a:solidFill>
              </a:rPr>
              <a:t>Recognize and celebrate growth (e.g., reading a sign, navigating a store)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Measuring Growth: </a:t>
            </a:r>
            <a:r>
              <a:rPr lang="en" sz="1400">
                <a:solidFill>
                  <a:srgbClr val="404040"/>
                </a:solidFill>
              </a:rPr>
              <a:t>The perspective gained when hosting visitors from home</a:t>
            </a:r>
            <a:endParaRPr b="1" sz="1400">
              <a:solidFill>
                <a:srgbClr val="404040"/>
              </a:solidFill>
            </a:endParaRPr>
          </a:p>
        </p:txBody>
      </p:sp>
      <p:pic>
        <p:nvPicPr>
          <p:cNvPr id="270" name="Google Shape;270;p43" title="Learning Zone.jp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523" r="4302" t="-4822"/>
          <a:stretch/>
        </p:blipFill>
        <p:spPr>
          <a:xfrm>
            <a:off x="4572000" y="0"/>
            <a:ext cx="4572001" cy="5143501"/>
          </a:xfrm>
          <a:prstGeom prst="rect">
            <a:avLst/>
          </a:prstGeom>
        </p:spPr>
      </p:pic>
      <p:pic>
        <p:nvPicPr>
          <p:cNvPr id="271" name="Google Shape;271;p43" title="decorativ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1572" y="3588400"/>
            <a:ext cx="336475" cy="44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43" title="decorative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44488" y="3496425"/>
            <a:ext cx="626649" cy="626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Tools for Navigation (Part 1)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78" name="Google Shape;278;p44"/>
          <p:cNvSpPr txBox="1"/>
          <p:nvPr>
            <p:ph idx="1" type="body"/>
          </p:nvPr>
        </p:nvSpPr>
        <p:spPr>
          <a:xfrm>
            <a:off x="311706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Curiosity:</a:t>
            </a:r>
            <a:r>
              <a:rPr lang="en" sz="1400">
                <a:solidFill>
                  <a:srgbClr val="404040"/>
                </a:solidFill>
              </a:rPr>
              <a:t> Staying open-minded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Humility:</a:t>
            </a:r>
            <a:r>
              <a:rPr lang="en" sz="1400">
                <a:solidFill>
                  <a:srgbClr val="404040"/>
                </a:solidFill>
              </a:rPr>
              <a:t> Accept being a beginner; rely on gestures and laughter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Humor:</a:t>
            </a:r>
            <a:r>
              <a:rPr lang="en" sz="1400">
                <a:solidFill>
                  <a:srgbClr val="404040"/>
                </a:solidFill>
              </a:rPr>
              <a:t> The ability to laugh at yourself, the situation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Wonder/Awe:</a:t>
            </a:r>
            <a:r>
              <a:rPr lang="en" sz="1400">
                <a:solidFill>
                  <a:srgbClr val="404040"/>
                </a:solidFill>
              </a:rPr>
              <a:t> </a:t>
            </a:r>
            <a:r>
              <a:rPr lang="en" sz="1400">
                <a:solidFill>
                  <a:srgbClr val="404040"/>
                </a:solidFill>
              </a:rPr>
              <a:t>Staying</a:t>
            </a:r>
            <a:r>
              <a:rPr lang="en" sz="1400">
                <a:solidFill>
                  <a:srgbClr val="404040"/>
                </a:solidFill>
              </a:rPr>
              <a:t> engaged with your surroundings</a:t>
            </a:r>
            <a:endParaRPr sz="1400">
              <a:solidFill>
                <a:srgbClr val="404040"/>
              </a:solidFill>
            </a:endParaRPr>
          </a:p>
        </p:txBody>
      </p:sp>
      <p:pic>
        <p:nvPicPr>
          <p:cNvPr id="279" name="Google Shape;279;p44" title="Japanese I'm excited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5690" y="0"/>
            <a:ext cx="288622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Tools for Navigation (Part 2)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85" name="Google Shape;285;p45"/>
          <p:cNvSpPr txBox="1"/>
          <p:nvPr>
            <p:ph idx="1" type="body"/>
          </p:nvPr>
        </p:nvSpPr>
        <p:spPr>
          <a:xfrm>
            <a:off x="311706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Resolve: </a:t>
            </a:r>
            <a:r>
              <a:rPr lang="en" sz="1400">
                <a:solidFill>
                  <a:srgbClr val="404040"/>
                </a:solidFill>
              </a:rPr>
              <a:t>Getting things done despite being "bad" at them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Community: </a:t>
            </a:r>
            <a:r>
              <a:rPr lang="en" sz="1400">
                <a:solidFill>
                  <a:srgbClr val="404040"/>
                </a:solidFill>
              </a:rPr>
              <a:t>You are not alone; use AJET Peer Support, CLAIR, and your peers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Journaling: </a:t>
            </a:r>
            <a:r>
              <a:rPr lang="en" sz="1400">
                <a:solidFill>
                  <a:srgbClr val="404040"/>
                </a:solidFill>
              </a:rPr>
              <a:t>Use hand-written journals to process impressions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Self-Knowledge: </a:t>
            </a:r>
            <a:r>
              <a:rPr lang="en" sz="1400">
                <a:solidFill>
                  <a:srgbClr val="404040"/>
                </a:solidFill>
              </a:rPr>
              <a:t>Knowing what fills your cup</a:t>
            </a:r>
            <a:endParaRPr b="1" sz="1400">
              <a:solidFill>
                <a:srgbClr val="404040"/>
              </a:solidFill>
            </a:endParaRPr>
          </a:p>
        </p:txBody>
      </p:sp>
      <p:pic>
        <p:nvPicPr>
          <p:cNvPr id="286" name="Google Shape;286;p45" title="Japan ballet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2906" y="1152475"/>
            <a:ext cx="4267194" cy="32003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Tools for Navigation (Part 3)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92" name="Google Shape;292;p46"/>
          <p:cNvSpPr txBox="1"/>
          <p:nvPr>
            <p:ph idx="1" type="body"/>
          </p:nvPr>
        </p:nvSpPr>
        <p:spPr>
          <a:xfrm>
            <a:off x="311706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Smartphones and Social Media</a:t>
            </a:r>
            <a:r>
              <a:rPr b="1" lang="en" sz="1400">
                <a:solidFill>
                  <a:srgbClr val="404040"/>
                </a:solidFill>
              </a:rPr>
              <a:t>: </a:t>
            </a:r>
            <a:r>
              <a:rPr lang="en" sz="1400">
                <a:solidFill>
                  <a:srgbClr val="404040"/>
                </a:solidFill>
              </a:rPr>
              <a:t>When does a tool become a crutch?</a:t>
            </a:r>
            <a:endParaRPr sz="1400">
              <a:solidFill>
                <a:srgbClr val="404040"/>
              </a:solidFill>
            </a:endParaRPr>
          </a:p>
        </p:txBody>
      </p:sp>
      <p:pic>
        <p:nvPicPr>
          <p:cNvPr id="293" name="Google Shape;293;p46" title="696438901_51267ab8d6_b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6349" y="0"/>
            <a:ext cx="385765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Culture Shock Curve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299" name="Google Shape;299;p47"/>
          <p:cNvPicPr preferRelativeResize="0"/>
          <p:nvPr/>
        </p:nvPicPr>
        <p:blipFill rotWithShape="1">
          <a:blip r:embed="rId3">
            <a:alphaModFix/>
          </a:blip>
          <a:srcRect b="4379" l="3945" r="6610" t="0"/>
          <a:stretch/>
        </p:blipFill>
        <p:spPr>
          <a:xfrm>
            <a:off x="2300040" y="1072003"/>
            <a:ext cx="4543925" cy="36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Culture Shock Stages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05" name="Google Shape;305;p48"/>
          <p:cNvSpPr txBox="1"/>
          <p:nvPr/>
        </p:nvSpPr>
        <p:spPr>
          <a:xfrm>
            <a:off x="3478575" y="4324950"/>
            <a:ext cx="2204100" cy="597900"/>
          </a:xfrm>
          <a:prstGeom prst="rect">
            <a:avLst/>
          </a:prstGeom>
          <a:solidFill>
            <a:srgbClr val="FDB515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- </a:t>
            </a:r>
            <a:r>
              <a:rPr lang="en" sz="900">
                <a:solidFill>
                  <a:schemeClr val="dk1"/>
                </a:solidFill>
              </a:rPr>
              <a:t>May be sudden or gradual. 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- Length may vary depending on level     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  of self-awareness &amp; length of stay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306" name="Google Shape;306;p48"/>
          <p:cNvSpPr txBox="1"/>
          <p:nvPr/>
        </p:nvSpPr>
        <p:spPr>
          <a:xfrm>
            <a:off x="3469950" y="1539000"/>
            <a:ext cx="2204100" cy="659400"/>
          </a:xfrm>
          <a:prstGeom prst="rect">
            <a:avLst/>
          </a:prstGeom>
          <a:solidFill>
            <a:srgbClr val="FDB515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14300" lvl="0" marL="571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 sz="900">
                <a:solidFill>
                  <a:schemeClr val="dk1"/>
                </a:solidFill>
              </a:rPr>
              <a:t>Anxiety or feelings or suprise</a:t>
            </a:r>
            <a:endParaRPr sz="900">
              <a:solidFill>
                <a:schemeClr val="dk1"/>
              </a:solidFill>
            </a:endParaRPr>
          </a:p>
          <a:p>
            <a:pPr indent="-114300" lvl="0" marL="571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 sz="900">
                <a:solidFill>
                  <a:schemeClr val="dk1"/>
                </a:solidFill>
              </a:rPr>
              <a:t>Disorientation or confusion</a:t>
            </a:r>
            <a:endParaRPr sz="900">
              <a:solidFill>
                <a:schemeClr val="dk1"/>
              </a:solidFill>
            </a:endParaRPr>
          </a:p>
          <a:p>
            <a:pPr indent="-114300" lvl="0" marL="571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 sz="900">
                <a:solidFill>
                  <a:schemeClr val="dk1"/>
                </a:solidFill>
              </a:rPr>
              <a:t>Moral and aesthetic disgust</a:t>
            </a:r>
            <a:endParaRPr i="1" sz="900">
              <a:solidFill>
                <a:schemeClr val="dk1"/>
              </a:solidFill>
            </a:endParaRPr>
          </a:p>
        </p:txBody>
      </p:sp>
      <p:sp>
        <p:nvSpPr>
          <p:cNvPr id="307" name="Google Shape;307;p48"/>
          <p:cNvSpPr txBox="1"/>
          <p:nvPr/>
        </p:nvSpPr>
        <p:spPr>
          <a:xfrm>
            <a:off x="3469950" y="3403100"/>
            <a:ext cx="2204100" cy="805200"/>
          </a:xfrm>
          <a:prstGeom prst="rect">
            <a:avLst/>
          </a:prstGeom>
          <a:solidFill>
            <a:srgbClr val="FDB515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14300" lvl="0" marL="571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 sz="900">
                <a:solidFill>
                  <a:schemeClr val="dk1"/>
                </a:solidFill>
              </a:rPr>
              <a:t>Frustration, anger</a:t>
            </a:r>
            <a:endParaRPr sz="900">
              <a:solidFill>
                <a:schemeClr val="dk1"/>
              </a:solidFill>
            </a:endParaRPr>
          </a:p>
          <a:p>
            <a:pPr indent="-114300" lvl="0" marL="571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 sz="900">
                <a:solidFill>
                  <a:schemeClr val="dk1"/>
                </a:solidFill>
              </a:rPr>
              <a:t>Self doubt, sense of failure</a:t>
            </a:r>
            <a:endParaRPr sz="900">
              <a:solidFill>
                <a:schemeClr val="dk1"/>
              </a:solidFill>
            </a:endParaRPr>
          </a:p>
          <a:p>
            <a:pPr indent="-114300" lvl="0" marL="571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 sz="900">
                <a:solidFill>
                  <a:schemeClr val="dk1"/>
                </a:solidFill>
              </a:rPr>
              <a:t>Recurrent illness</a:t>
            </a:r>
            <a:endParaRPr sz="900">
              <a:solidFill>
                <a:schemeClr val="dk1"/>
              </a:solidFill>
            </a:endParaRPr>
          </a:p>
          <a:p>
            <a:pPr indent="-114300" lvl="0" marL="571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 sz="900">
                <a:solidFill>
                  <a:schemeClr val="dk1"/>
                </a:solidFill>
              </a:rPr>
              <a:t>Withdrawing from friends and family</a:t>
            </a:r>
            <a:endParaRPr i="1" sz="900">
              <a:solidFill>
                <a:schemeClr val="dk1"/>
              </a:solidFill>
            </a:endParaRPr>
          </a:p>
        </p:txBody>
      </p:sp>
      <p:sp>
        <p:nvSpPr>
          <p:cNvPr id="308" name="Google Shape;308;p48"/>
          <p:cNvSpPr txBox="1"/>
          <p:nvPr/>
        </p:nvSpPr>
        <p:spPr>
          <a:xfrm>
            <a:off x="3478575" y="2315038"/>
            <a:ext cx="2204100" cy="971400"/>
          </a:xfrm>
          <a:prstGeom prst="rect">
            <a:avLst/>
          </a:prstGeom>
          <a:solidFill>
            <a:srgbClr val="FDB515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14300" lvl="0" marL="571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 sz="900">
                <a:solidFill>
                  <a:schemeClr val="dk1"/>
                </a:solidFill>
              </a:rPr>
              <a:t>Changes in eating and sleeping</a:t>
            </a:r>
            <a:endParaRPr sz="900">
              <a:solidFill>
                <a:schemeClr val="dk1"/>
              </a:solidFill>
            </a:endParaRPr>
          </a:p>
          <a:p>
            <a:pPr indent="-114300" lvl="0" marL="571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 sz="900">
                <a:solidFill>
                  <a:schemeClr val="dk1"/>
                </a:solidFill>
              </a:rPr>
              <a:t>Homesickness, contacting home more often</a:t>
            </a:r>
            <a:endParaRPr sz="900">
              <a:solidFill>
                <a:schemeClr val="dk1"/>
              </a:solidFill>
            </a:endParaRPr>
          </a:p>
          <a:p>
            <a:pPr indent="-114300" lvl="0" marL="571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 sz="900">
                <a:solidFill>
                  <a:schemeClr val="dk1"/>
                </a:solidFill>
              </a:rPr>
              <a:t>Hostility and complaining</a:t>
            </a:r>
            <a:endParaRPr sz="900">
              <a:solidFill>
                <a:schemeClr val="dk1"/>
              </a:solidFill>
            </a:endParaRPr>
          </a:p>
          <a:p>
            <a:pPr indent="-114300" lvl="0" marL="571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 sz="900">
                <a:solidFill>
                  <a:schemeClr val="dk1"/>
                </a:solidFill>
              </a:rPr>
              <a:t>Instability, sadness, depression</a:t>
            </a:r>
            <a:endParaRPr i="1" sz="900">
              <a:solidFill>
                <a:schemeClr val="dk1"/>
              </a:solidFill>
            </a:endParaRPr>
          </a:p>
        </p:txBody>
      </p:sp>
      <p:sp>
        <p:nvSpPr>
          <p:cNvPr id="309" name="Google Shape;309;p48"/>
          <p:cNvSpPr txBox="1"/>
          <p:nvPr/>
        </p:nvSpPr>
        <p:spPr>
          <a:xfrm>
            <a:off x="6297325" y="1539025"/>
            <a:ext cx="2204100" cy="1417500"/>
          </a:xfrm>
          <a:prstGeom prst="rect">
            <a:avLst/>
          </a:prstGeom>
          <a:solidFill>
            <a:srgbClr val="FDB515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dk1"/>
                </a:solidFill>
              </a:rPr>
              <a:t> </a:t>
            </a:r>
            <a:r>
              <a:rPr i="1" lang="en" sz="900">
                <a:solidFill>
                  <a:schemeClr val="dk1"/>
                </a:solidFill>
              </a:rPr>
              <a:t>I</a:t>
            </a:r>
            <a:r>
              <a:rPr i="1" lang="en" sz="900">
                <a:solidFill>
                  <a:schemeClr val="dk1"/>
                </a:solidFill>
              </a:rPr>
              <a:t>ncreased self-confidence, motivation, cultural sensitivity</a:t>
            </a:r>
            <a:endParaRPr b="1" sz="900" u="sng">
              <a:solidFill>
                <a:schemeClr val="dk1"/>
              </a:solidFill>
            </a:endParaRPr>
          </a:p>
          <a:p>
            <a:pPr indent="-11430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 sz="900">
                <a:solidFill>
                  <a:schemeClr val="dk1"/>
                </a:solidFill>
              </a:rPr>
              <a:t>Start expanding social networks and exploring new ideas</a:t>
            </a:r>
            <a:endParaRPr sz="900">
              <a:solidFill>
                <a:schemeClr val="dk1"/>
              </a:solidFill>
            </a:endParaRPr>
          </a:p>
          <a:p>
            <a:pPr indent="-11430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 sz="900">
                <a:solidFill>
                  <a:schemeClr val="dk1"/>
                </a:solidFill>
              </a:rPr>
              <a:t>Increasingly flexible and objective</a:t>
            </a:r>
            <a:endParaRPr sz="900">
              <a:solidFill>
                <a:schemeClr val="dk1"/>
              </a:solidFill>
            </a:endParaRPr>
          </a:p>
          <a:p>
            <a:pPr indent="-11430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 sz="900">
                <a:solidFill>
                  <a:schemeClr val="dk1"/>
                </a:solidFill>
              </a:rPr>
              <a:t>Practice parts of the new culture while also holding on to own cultural traditions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310" name="Google Shape;310;p48"/>
          <p:cNvSpPr txBox="1"/>
          <p:nvPr/>
        </p:nvSpPr>
        <p:spPr>
          <a:xfrm>
            <a:off x="642575" y="1539025"/>
            <a:ext cx="2204100" cy="361200"/>
          </a:xfrm>
          <a:prstGeom prst="rect">
            <a:avLst/>
          </a:prstGeom>
          <a:solidFill>
            <a:srgbClr val="FDB515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E</a:t>
            </a:r>
            <a:r>
              <a:rPr lang="en" sz="900">
                <a:solidFill>
                  <a:schemeClr val="dk1"/>
                </a:solidFill>
              </a:rPr>
              <a:t>xcitement, optimism, wonder</a:t>
            </a:r>
            <a:endParaRPr sz="900">
              <a:solidFill>
                <a:schemeClr val="dk1"/>
              </a:solidFill>
            </a:endParaRPr>
          </a:p>
        </p:txBody>
      </p:sp>
      <p:grpSp>
        <p:nvGrpSpPr>
          <p:cNvPr id="311" name="Google Shape;311;p48"/>
          <p:cNvGrpSpPr/>
          <p:nvPr/>
        </p:nvGrpSpPr>
        <p:grpSpPr>
          <a:xfrm>
            <a:off x="398925" y="1115323"/>
            <a:ext cx="8363400" cy="326100"/>
            <a:chOff x="392175" y="2187750"/>
            <a:chExt cx="8363400" cy="326100"/>
          </a:xfrm>
        </p:grpSpPr>
        <p:sp>
          <p:nvSpPr>
            <p:cNvPr id="312" name="Google Shape;312;p48"/>
            <p:cNvSpPr/>
            <p:nvPr/>
          </p:nvSpPr>
          <p:spPr>
            <a:xfrm>
              <a:off x="392175" y="2187750"/>
              <a:ext cx="2721000" cy="326100"/>
            </a:xfrm>
            <a:prstGeom prst="rect">
              <a:avLst/>
            </a:prstGeom>
            <a:solidFill>
              <a:srgbClr val="003B7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200">
                  <a:solidFill>
                    <a:schemeClr val="lt1"/>
                  </a:solidFill>
                </a:rPr>
                <a:t>Honeymoon</a:t>
              </a:r>
              <a:endParaRPr b="1" sz="1200">
                <a:solidFill>
                  <a:schemeClr val="lt1"/>
                </a:solidFill>
              </a:endParaRPr>
            </a:p>
          </p:txBody>
        </p:sp>
        <p:sp>
          <p:nvSpPr>
            <p:cNvPr id="313" name="Google Shape;313;p48"/>
            <p:cNvSpPr/>
            <p:nvPr/>
          </p:nvSpPr>
          <p:spPr>
            <a:xfrm>
              <a:off x="3213375" y="2187750"/>
              <a:ext cx="2721000" cy="326100"/>
            </a:xfrm>
            <a:prstGeom prst="rect">
              <a:avLst/>
            </a:prstGeom>
            <a:solidFill>
              <a:srgbClr val="003B7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200">
                  <a:solidFill>
                    <a:schemeClr val="lt1"/>
                  </a:solidFill>
                </a:rPr>
                <a:t>Uncertainty &amp; Doubt</a:t>
              </a:r>
              <a:endParaRPr b="1" sz="1200">
                <a:solidFill>
                  <a:schemeClr val="lt1"/>
                </a:solidFill>
              </a:endParaRPr>
            </a:p>
          </p:txBody>
        </p:sp>
        <p:sp>
          <p:nvSpPr>
            <p:cNvPr id="314" name="Google Shape;314;p48"/>
            <p:cNvSpPr/>
            <p:nvPr/>
          </p:nvSpPr>
          <p:spPr>
            <a:xfrm>
              <a:off x="6034575" y="2187750"/>
              <a:ext cx="2721000" cy="326100"/>
            </a:xfrm>
            <a:prstGeom prst="rect">
              <a:avLst/>
            </a:prstGeom>
            <a:solidFill>
              <a:srgbClr val="003B7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200">
                  <a:solidFill>
                    <a:schemeClr val="lt1"/>
                  </a:solidFill>
                </a:rPr>
                <a:t>Adaptation</a:t>
              </a:r>
              <a:r>
                <a:rPr b="1" lang="en" sz="1200">
                  <a:solidFill>
                    <a:schemeClr val="lt1"/>
                  </a:solidFill>
                </a:rPr>
                <a:t> / Acceptance</a:t>
              </a:r>
              <a:endParaRPr b="1" sz="1200">
                <a:solidFill>
                  <a:schemeClr val="lt1"/>
                </a:solidFill>
              </a:endParaRPr>
            </a:p>
          </p:txBody>
        </p:sp>
      </p:grpSp>
      <p:pic>
        <p:nvPicPr>
          <p:cNvPr id="315" name="Google Shape;315;p48"/>
          <p:cNvPicPr preferRelativeResize="0"/>
          <p:nvPr/>
        </p:nvPicPr>
        <p:blipFill rotWithShape="1">
          <a:blip r:embed="rId3">
            <a:alphaModFix/>
          </a:blip>
          <a:srcRect b="4379" l="3945" r="6610" t="0"/>
          <a:stretch/>
        </p:blipFill>
        <p:spPr>
          <a:xfrm>
            <a:off x="642571" y="2797576"/>
            <a:ext cx="2653049" cy="212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Navigating Culture Shock</a:t>
            </a:r>
            <a:endParaRPr/>
          </a:p>
        </p:txBody>
      </p:sp>
      <p:sp>
        <p:nvSpPr>
          <p:cNvPr id="321" name="Google Shape;321;p49"/>
          <p:cNvSpPr txBox="1"/>
          <p:nvPr>
            <p:ph idx="1" type="body"/>
          </p:nvPr>
        </p:nvSpPr>
        <p:spPr>
          <a:xfrm>
            <a:off x="311694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Curiosity:</a:t>
            </a:r>
            <a:r>
              <a:rPr lang="en" sz="1400">
                <a:solidFill>
                  <a:srgbClr val="404040"/>
                </a:solidFill>
              </a:rPr>
              <a:t> Staying open-minded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Humility:</a:t>
            </a:r>
            <a:r>
              <a:rPr lang="en" sz="1400">
                <a:solidFill>
                  <a:srgbClr val="404040"/>
                </a:solidFill>
              </a:rPr>
              <a:t> Accept being a beginner; rely on gestures and laughter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Humor:</a:t>
            </a:r>
            <a:r>
              <a:rPr lang="en" sz="1400">
                <a:solidFill>
                  <a:srgbClr val="404040"/>
                </a:solidFill>
              </a:rPr>
              <a:t> The ability to laugh at yourself, the situation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Wonder/Awe:</a:t>
            </a:r>
            <a:r>
              <a:rPr lang="en" sz="1400">
                <a:solidFill>
                  <a:srgbClr val="404040"/>
                </a:solidFill>
              </a:rPr>
              <a:t> Staying engaged with your surroundings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Resolve: </a:t>
            </a:r>
            <a:r>
              <a:rPr lang="en" sz="1400">
                <a:solidFill>
                  <a:srgbClr val="404040"/>
                </a:solidFill>
              </a:rPr>
              <a:t>Getting things done despite being "bad" at them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Community: </a:t>
            </a:r>
            <a:r>
              <a:rPr lang="en" sz="1400">
                <a:solidFill>
                  <a:srgbClr val="404040"/>
                </a:solidFill>
              </a:rPr>
              <a:t>You are not alone; use AJET Peer Support, CLAIR, and your peers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Journaling: </a:t>
            </a:r>
            <a:r>
              <a:rPr lang="en" sz="1400">
                <a:solidFill>
                  <a:srgbClr val="404040"/>
                </a:solidFill>
              </a:rPr>
              <a:t>Use hand-written journals to process impressions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Self-Knowledge: </a:t>
            </a:r>
            <a:r>
              <a:rPr lang="en" sz="1400">
                <a:solidFill>
                  <a:srgbClr val="404040"/>
                </a:solidFill>
              </a:rPr>
              <a:t>Knowing what fills your cup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404040"/>
              </a:buClr>
              <a:buSzPts val="1400"/>
              <a:buChar char="●"/>
            </a:pPr>
            <a:r>
              <a:rPr b="1" lang="en" sz="1400">
                <a:solidFill>
                  <a:srgbClr val="404040"/>
                </a:solidFill>
              </a:rPr>
              <a:t>Smartphones &amp; Social Media:</a:t>
            </a:r>
            <a:r>
              <a:rPr lang="en" sz="1400">
                <a:solidFill>
                  <a:srgbClr val="404040"/>
                </a:solidFill>
              </a:rPr>
              <a:t> ??</a:t>
            </a:r>
            <a:endParaRPr b="1" sz="1400">
              <a:solidFill>
                <a:srgbClr val="40404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Final Takeaways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27" name="Google Shape;327;p50"/>
          <p:cNvSpPr txBox="1"/>
          <p:nvPr>
            <p:ph idx="1" type="body"/>
          </p:nvPr>
        </p:nvSpPr>
        <p:spPr>
          <a:xfrm>
            <a:off x="311706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lang="en" sz="1400">
                <a:solidFill>
                  <a:srgbClr val="404040"/>
                </a:solidFill>
              </a:rPr>
              <a:t>You’ve signed up for a “Challenge by Choice.” It will be challenging! And rewarding.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lang="en" sz="1400">
                <a:solidFill>
                  <a:srgbClr val="404040"/>
                </a:solidFill>
              </a:rPr>
              <a:t>The travel stories we share most usually are not when everything went smoothly.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lang="en" sz="1400">
                <a:solidFill>
                  <a:srgbClr val="404040"/>
                </a:solidFill>
              </a:rPr>
              <a:t>Surrender to the process, ask for help, and identify what grounds you.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04040"/>
              </a:buClr>
              <a:buSzPts val="1400"/>
              <a:buChar char="●"/>
            </a:pPr>
            <a:r>
              <a:rPr lang="en" sz="1400">
                <a:solidFill>
                  <a:srgbClr val="404040"/>
                </a:solidFill>
              </a:rPr>
              <a:t>Curiosity and humility will take you far.</a:t>
            </a:r>
            <a:endParaRPr sz="1400">
              <a:solidFill>
                <a:srgbClr val="40404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404040"/>
              </a:buClr>
              <a:buSzPts val="1400"/>
              <a:buChar char="●"/>
            </a:pPr>
            <a:r>
              <a:rPr lang="en" sz="1400">
                <a:solidFill>
                  <a:srgbClr val="404040"/>
                </a:solidFill>
              </a:rPr>
              <a:t>Teaching English is the organizing principle. The real purpose and power of JET is people-to-people diplomacy.</a:t>
            </a:r>
            <a:endParaRPr sz="1400">
              <a:solidFill>
                <a:srgbClr val="404040"/>
              </a:solidFill>
            </a:endParaRPr>
          </a:p>
        </p:txBody>
      </p:sp>
      <p:pic>
        <p:nvPicPr>
          <p:cNvPr id="328" name="Google Shape;328;p50" title="Sakurajima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4406" y="1170125"/>
            <a:ext cx="4267194" cy="32003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Further Resources</a:t>
            </a:r>
            <a:endParaRPr/>
          </a:p>
        </p:txBody>
      </p:sp>
      <p:sp>
        <p:nvSpPr>
          <p:cNvPr id="334" name="Google Shape;334;p51"/>
          <p:cNvSpPr txBox="1"/>
          <p:nvPr>
            <p:ph idx="1" type="body"/>
          </p:nvPr>
        </p:nvSpPr>
        <p:spPr>
          <a:xfrm>
            <a:off x="311694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The Learning Zone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4"/>
              </a:rPr>
              <a:t>The Learning Zone</a:t>
            </a:r>
            <a:r>
              <a:rPr lang="en"/>
              <a:t> (YouTube)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i="1" lang="en" u="sng">
                <a:solidFill>
                  <a:schemeClr val="hlink"/>
                </a:solidFill>
                <a:hlinkClick r:id="rId5"/>
              </a:rPr>
              <a:t>Why Do We Feel Awe?</a:t>
            </a:r>
            <a:r>
              <a:rPr i="1" lang="en"/>
              <a:t> </a:t>
            </a:r>
            <a:r>
              <a:rPr lang="en"/>
              <a:t>by Dacher Keltner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i="1" lang="en" u="sng">
                <a:solidFill>
                  <a:schemeClr val="hlink"/>
                </a:solidFill>
                <a:hlinkClick r:id="rId6"/>
              </a:rPr>
              <a:t>Conversational Ballgames</a:t>
            </a:r>
            <a:r>
              <a:rPr lang="en"/>
              <a:t> (PDF) by Nancy Masterson Sakamoto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7"/>
              </a:rPr>
              <a:t>Dimensions of Culture</a:t>
            </a:r>
            <a:r>
              <a:rPr lang="en"/>
              <a:t> by Geert Hofstede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8"/>
              </a:rPr>
              <a:t>Hofstede Model: Comparative Analysis (Japan and the U.S.)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UC Berkeley - UDAR - Advancement Presentation">
  <a:themeElements>
    <a:clrScheme name="Simple Light">
      <a:dk1>
        <a:srgbClr val="000000"/>
      </a:dk1>
      <a:lt1>
        <a:srgbClr val="FFFFFF"/>
      </a:lt1>
      <a:dk2>
        <a:srgbClr val="003057"/>
      </a:dk2>
      <a:lt2>
        <a:srgbClr val="FDB515"/>
      </a:lt2>
      <a:accent1>
        <a:srgbClr val="4F758B"/>
      </a:accent1>
      <a:accent2>
        <a:srgbClr val="C4820E"/>
      </a:accent2>
      <a:accent3>
        <a:srgbClr val="00B0DA"/>
      </a:accent3>
      <a:accent4>
        <a:srgbClr val="9ABDAB"/>
      </a:accent4>
      <a:accent5>
        <a:srgbClr val="5B6770"/>
      </a:accent5>
      <a:accent6>
        <a:srgbClr val="859438"/>
      </a:accent6>
      <a:hlink>
        <a:srgbClr val="00629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